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7" r:id="rId2"/>
    <p:sldId id="256"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66CC"/>
    <a:srgbClr val="FF3300"/>
    <a:srgbClr val="FF6600"/>
    <a:srgbClr val="339933"/>
    <a:srgbClr val="0000FF"/>
    <a:srgbClr val="FFCC66"/>
    <a:srgbClr val="FFFF66"/>
    <a:srgbClr val="FFCC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15" autoAdjust="0"/>
    <p:restoredTop sz="94424" autoAdjust="0"/>
  </p:normalViewPr>
  <p:slideViewPr>
    <p:cSldViewPr snapToGrid="0">
      <p:cViewPr>
        <p:scale>
          <a:sx n="100" d="100"/>
          <a:sy n="100" d="100"/>
        </p:scale>
        <p:origin x="624"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27" tIns="46114" rIns="92227" bIns="4611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7" tIns="46114" rIns="92227" bIns="46114" rtlCol="0"/>
          <a:lstStyle>
            <a:lvl1pPr algn="r">
              <a:defRPr sz="1300"/>
            </a:lvl1pPr>
          </a:lstStyle>
          <a:p>
            <a:fld id="{68289279-5722-49CD-8335-D1FD2087FD38}" type="datetimeFigureOut">
              <a:rPr kumimoji="1" lang="ja-JP" altLang="en-US" smtClean="0"/>
              <a:pPr/>
              <a:t>2018/4/26</a:t>
            </a:fld>
            <a:endParaRPr kumimoji="1" lang="ja-JP" altLang="en-US"/>
          </a:p>
        </p:txBody>
      </p:sp>
      <p:sp>
        <p:nvSpPr>
          <p:cNvPr id="4" name="フッター プレースホルダー 3"/>
          <p:cNvSpPr>
            <a:spLocks noGrp="1"/>
          </p:cNvSpPr>
          <p:nvPr>
            <p:ph type="ftr" sz="quarter" idx="2"/>
          </p:nvPr>
        </p:nvSpPr>
        <p:spPr>
          <a:xfrm>
            <a:off x="1" y="9440373"/>
            <a:ext cx="2950375" cy="498966"/>
          </a:xfrm>
          <a:prstGeom prst="rect">
            <a:avLst/>
          </a:prstGeom>
        </p:spPr>
        <p:txBody>
          <a:bodyPr vert="horz" lIns="92227" tIns="46114" rIns="92227" bIns="4611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221" y="9440373"/>
            <a:ext cx="2950374" cy="498966"/>
          </a:xfrm>
          <a:prstGeom prst="rect">
            <a:avLst/>
          </a:prstGeom>
        </p:spPr>
        <p:txBody>
          <a:bodyPr vert="horz" lIns="92227" tIns="46114" rIns="92227" bIns="46114" rtlCol="0" anchor="b"/>
          <a:lstStyle>
            <a:lvl1pPr algn="r">
              <a:defRPr sz="1300"/>
            </a:lvl1pPr>
          </a:lstStyle>
          <a:p>
            <a:fld id="{5D1ADDA2-0627-4D52-BDCA-6EC0AD8E7B9D}" type="slidenum">
              <a:rPr kumimoji="1" lang="ja-JP" altLang="en-US" smtClean="0"/>
              <a:pPr/>
              <a:t>‹#›</a:t>
            </a:fld>
            <a:endParaRPr kumimoji="1" lang="ja-JP" altLang="en-US"/>
          </a:p>
        </p:txBody>
      </p:sp>
    </p:spTree>
    <p:extLst>
      <p:ext uri="{BB962C8B-B14F-4D97-AF65-F5344CB8AC3E}">
        <p14:creationId xmlns:p14="http://schemas.microsoft.com/office/powerpoint/2010/main" val="16874420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27" tIns="46114" rIns="92227" bIns="4611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7" tIns="46114" rIns="92227" bIns="46114" rtlCol="0"/>
          <a:lstStyle>
            <a:lvl1pPr algn="r">
              <a:defRPr sz="1300"/>
            </a:lvl1pPr>
          </a:lstStyle>
          <a:p>
            <a:fld id="{9EBFAE16-8D39-4213-84F6-47EF0A06CF9F}" type="datetimeFigureOut">
              <a:rPr kumimoji="1" lang="ja-JP" altLang="en-US" smtClean="0"/>
              <a:pPr/>
              <a:t>2018/4/26</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2800"/>
          </a:xfrm>
          <a:prstGeom prst="rect">
            <a:avLst/>
          </a:prstGeom>
          <a:noFill/>
          <a:ln w="12700">
            <a:solidFill>
              <a:prstClr val="black"/>
            </a:solidFill>
          </a:ln>
        </p:spPr>
        <p:txBody>
          <a:bodyPr vert="horz" lIns="92227" tIns="46114" rIns="92227" bIns="46114"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27" tIns="46114" rIns="92227" bIns="461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3"/>
            <a:ext cx="2950375" cy="498966"/>
          </a:xfrm>
          <a:prstGeom prst="rect">
            <a:avLst/>
          </a:prstGeom>
        </p:spPr>
        <p:txBody>
          <a:bodyPr vert="horz" lIns="92227" tIns="46114" rIns="92227" bIns="4611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7" tIns="46114" rIns="92227" bIns="46114" rtlCol="0" anchor="b"/>
          <a:lstStyle>
            <a:lvl1pPr algn="r">
              <a:defRPr sz="1300"/>
            </a:lvl1pPr>
          </a:lstStyle>
          <a:p>
            <a:fld id="{D517E05C-819F-4132-80F6-7EB3CE24D94E}" type="slidenum">
              <a:rPr kumimoji="1" lang="ja-JP" altLang="en-US" smtClean="0"/>
              <a:pPr/>
              <a:t>‹#›</a:t>
            </a:fld>
            <a:endParaRPr kumimoji="1" lang="ja-JP" altLang="en-US"/>
          </a:p>
        </p:txBody>
      </p:sp>
    </p:spTree>
    <p:extLst>
      <p:ext uri="{BB962C8B-B14F-4D97-AF65-F5344CB8AC3E}">
        <p14:creationId xmlns:p14="http://schemas.microsoft.com/office/powerpoint/2010/main" val="35912065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62746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1A270D-2367-4E5D-BB96-26EC4D61BEC8}" type="datetime1">
              <a:rPr kumimoji="1" lang="ja-JP" altLang="en-US" smtClean="0"/>
              <a:pPr/>
              <a:t>2018/4/26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90973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57371E-3360-4180-9C38-65EFED244322}" type="datetime1">
              <a:rPr kumimoji="1" lang="ja-JP" altLang="en-US" smtClean="0"/>
              <a:pPr/>
              <a:t>2018/4/26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148878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A8452EE-177B-42BA-B064-0BF91CCEBEE4}" type="datetime1">
              <a:rPr kumimoji="1" lang="ja-JP" altLang="en-US" smtClean="0"/>
              <a:pPr/>
              <a:t>2018/4/26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285163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3836FD-A403-42C6-A7E3-093AB1D18FC3}" type="datetime1">
              <a:rPr kumimoji="1" lang="ja-JP" altLang="en-US" smtClean="0"/>
              <a:pPr/>
              <a:t>2018/4/26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32352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299BECC-ABE8-496E-AF56-942DB9954296}" type="datetime1">
              <a:rPr kumimoji="1" lang="ja-JP" altLang="en-US" smtClean="0"/>
              <a:pPr/>
              <a:t>2018/4/26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88162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702507A-D991-47CB-8BF6-8906DA782028}" type="datetime1">
              <a:rPr kumimoji="1" lang="ja-JP" altLang="en-US" smtClean="0"/>
              <a:pPr/>
              <a:t>2018/4/26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393760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8"/>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2"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FCF42EF-D8BF-4DF4-A2F2-441D43BF8FAA}" type="datetime1">
              <a:rPr kumimoji="1" lang="ja-JP" altLang="en-US" smtClean="0"/>
              <a:pPr/>
              <a:t>2018/4/26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153927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A4884D7-EFB7-44A0-BEB8-BD39297F3AA1}" type="datetime1">
              <a:rPr kumimoji="1" lang="ja-JP" altLang="en-US" smtClean="0"/>
              <a:pPr/>
              <a:t>2018/4/26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178628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5B6E8-2C79-4A35-A45E-792E0A8CAD23}" type="datetime1">
              <a:rPr kumimoji="1" lang="ja-JP" altLang="en-US" smtClean="0"/>
              <a:pPr/>
              <a:t>2018/4/26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128212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D47E42-7933-4444-8F10-2A9089FCD4C0}" type="datetime1">
              <a:rPr kumimoji="1" lang="ja-JP" altLang="en-US" smtClean="0"/>
              <a:pPr/>
              <a:t>2018/4/26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59425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9C60D0A-9B1D-4CC7-B5B7-9314B503EBEC}" type="datetime1">
              <a:rPr kumimoji="1" lang="ja-JP" altLang="en-US" smtClean="0"/>
              <a:pPr/>
              <a:t>2018/4/26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292744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2E4685D-CAD6-4402-B2EC-D194C918C12E}" type="datetime1">
              <a:rPr kumimoji="1" lang="ja-JP" altLang="en-US" smtClean="0"/>
              <a:pPr/>
              <a:t>2018/4/26</a:t>
            </a:fld>
            <a:endParaRPr kumimoji="1" lang="ja-JP" altLang="en-US"/>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1EDB525-53CD-4C7C-8A0E-56D384F020AB}" type="slidenum">
              <a:rPr kumimoji="1" lang="ja-JP" altLang="en-US" smtClean="0"/>
              <a:pPr/>
              <a:t>‹#›</a:t>
            </a:fld>
            <a:endParaRPr kumimoji="1" lang="ja-JP" altLang="en-US"/>
          </a:p>
        </p:txBody>
      </p:sp>
    </p:spTree>
    <p:extLst>
      <p:ext uri="{BB962C8B-B14F-4D97-AF65-F5344CB8AC3E}">
        <p14:creationId xmlns:p14="http://schemas.microsoft.com/office/powerpoint/2010/main" val="9198044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rgbClr val="0066CC"/>
            </a:gs>
            <a:gs pos="83000">
              <a:srgbClr val="0066CC"/>
            </a:gs>
            <a:gs pos="100000">
              <a:srgbClr val="0066CC"/>
            </a:gs>
          </a:gsLst>
          <a:lin ang="162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58771"/>
            <a:ext cx="5829300" cy="1428023"/>
          </a:xfrm>
          <a:noFill/>
        </p:spPr>
        <p:txBody>
          <a:bodyPr/>
          <a:lstStyle/>
          <a:p>
            <a:r>
              <a:rPr kumimoji="1" lang="ja-JP" altLang="en-US" b="1" dirty="0" smtClean="0">
                <a:ln>
                  <a:solidFill>
                    <a:schemeClr val="bg1"/>
                  </a:solidFill>
                </a:ln>
                <a:solidFill>
                  <a:schemeClr val="bg1"/>
                </a:solidFill>
              </a:rPr>
              <a:t>行政処分等の基準が</a:t>
            </a:r>
            <a:r>
              <a:rPr lang="ja-JP" altLang="en-US" b="1" dirty="0" smtClean="0">
                <a:ln>
                  <a:solidFill>
                    <a:schemeClr val="bg1"/>
                  </a:solidFill>
                </a:ln>
                <a:solidFill>
                  <a:schemeClr val="bg1"/>
                </a:solidFill>
              </a:rPr>
              <a:t>厳しくなり</a:t>
            </a:r>
            <a:r>
              <a:rPr kumimoji="1" lang="ja-JP" altLang="en-US" b="1" dirty="0" smtClean="0">
                <a:ln>
                  <a:solidFill>
                    <a:schemeClr val="bg1"/>
                  </a:solidFill>
                </a:ln>
                <a:solidFill>
                  <a:schemeClr val="bg1"/>
                </a:solidFill>
              </a:rPr>
              <a:t>ます</a:t>
            </a:r>
            <a:endParaRPr kumimoji="1" lang="ja-JP" altLang="en-US" b="1" dirty="0">
              <a:ln>
                <a:solidFill>
                  <a:schemeClr val="bg1"/>
                </a:solidFill>
              </a:ln>
              <a:solidFill>
                <a:schemeClr val="bg1"/>
              </a:solidFill>
            </a:endParaRPr>
          </a:p>
        </p:txBody>
      </p:sp>
      <p:sp>
        <p:nvSpPr>
          <p:cNvPr id="3" name="サブタイトル 2"/>
          <p:cNvSpPr>
            <a:spLocks noGrp="1"/>
          </p:cNvSpPr>
          <p:nvPr>
            <p:ph type="subTitle" idx="1"/>
          </p:nvPr>
        </p:nvSpPr>
        <p:spPr>
          <a:xfrm>
            <a:off x="857250" y="1702388"/>
            <a:ext cx="5143500" cy="386641"/>
          </a:xfrm>
          <a:solidFill>
            <a:srgbClr val="FFFF66"/>
          </a:solidFill>
          <a:ln>
            <a:solidFill>
              <a:schemeClr val="accent4">
                <a:lumMod val="40000"/>
                <a:lumOff val="60000"/>
              </a:schemeClr>
            </a:solidFill>
          </a:ln>
          <a:effectLst>
            <a:outerShdw blurRad="50800" dist="38100" dir="5400000" algn="t" rotWithShape="0">
              <a:prstClr val="black">
                <a:alpha val="40000"/>
              </a:prstClr>
            </a:outerShdw>
          </a:effectLst>
        </p:spPr>
        <p:txBody>
          <a:bodyPr anchor="ctr" anchorCtr="0"/>
          <a:lstStyle/>
          <a:p>
            <a:r>
              <a:rPr kumimoji="1" lang="ja-JP" altLang="en-US" dirty="0" smtClean="0">
                <a:ln>
                  <a:solidFill>
                    <a:schemeClr val="tx1"/>
                  </a:solidFill>
                </a:ln>
              </a:rPr>
              <a:t>平成</a:t>
            </a:r>
            <a:r>
              <a:rPr kumimoji="1" lang="en-US" altLang="ja-JP" dirty="0" smtClean="0">
                <a:ln>
                  <a:solidFill>
                    <a:schemeClr val="tx1"/>
                  </a:solidFill>
                </a:ln>
              </a:rPr>
              <a:t>30</a:t>
            </a:r>
            <a:r>
              <a:rPr kumimoji="1" lang="ja-JP" altLang="en-US" dirty="0" smtClean="0">
                <a:ln>
                  <a:solidFill>
                    <a:schemeClr val="tx1"/>
                  </a:solidFill>
                </a:ln>
              </a:rPr>
              <a:t>年</a:t>
            </a:r>
            <a:r>
              <a:rPr kumimoji="1" lang="en-US" altLang="ja-JP" dirty="0" smtClean="0">
                <a:ln>
                  <a:solidFill>
                    <a:schemeClr val="tx1"/>
                  </a:solidFill>
                </a:ln>
              </a:rPr>
              <a:t>7</a:t>
            </a:r>
            <a:r>
              <a:rPr kumimoji="1" lang="ja-JP" altLang="en-US" dirty="0" smtClean="0">
                <a:ln>
                  <a:solidFill>
                    <a:schemeClr val="tx1"/>
                  </a:solidFill>
                </a:ln>
              </a:rPr>
              <a:t>月</a:t>
            </a:r>
            <a:r>
              <a:rPr lang="ja-JP" altLang="en-US" dirty="0" smtClean="0">
                <a:ln>
                  <a:solidFill>
                    <a:schemeClr val="tx1"/>
                  </a:solidFill>
                </a:ln>
              </a:rPr>
              <a:t>１</a:t>
            </a:r>
            <a:r>
              <a:rPr kumimoji="1" lang="ja-JP" altLang="en-US" dirty="0" smtClean="0">
                <a:ln>
                  <a:solidFill>
                    <a:schemeClr val="tx1"/>
                  </a:solidFill>
                </a:ln>
              </a:rPr>
              <a:t>日から施行</a:t>
            </a:r>
            <a:endParaRPr kumimoji="1" lang="ja-JP" altLang="en-US" dirty="0">
              <a:ln>
                <a:solidFill>
                  <a:schemeClr val="tx1"/>
                </a:solidFill>
              </a:ln>
            </a:endParaRPr>
          </a:p>
        </p:txBody>
      </p:sp>
      <p:sp>
        <p:nvSpPr>
          <p:cNvPr id="4" name="正方形/長方形 3"/>
          <p:cNvSpPr/>
          <p:nvPr/>
        </p:nvSpPr>
        <p:spPr>
          <a:xfrm>
            <a:off x="276225" y="207917"/>
            <a:ext cx="3313728" cy="369332"/>
          </a:xfrm>
          <a:prstGeom prst="rect">
            <a:avLst/>
          </a:prstGeom>
        </p:spPr>
        <p:txBody>
          <a:bodyPr wrap="none">
            <a:spAutoFit/>
          </a:bodyPr>
          <a:lstStyle/>
          <a:p>
            <a:r>
              <a:rPr lang="ja-JP" altLang="en-US" dirty="0" smtClean="0">
                <a:ln>
                  <a:solidFill>
                    <a:schemeClr val="bg1"/>
                  </a:solidFill>
                </a:ln>
                <a:solidFill>
                  <a:schemeClr val="bg1"/>
                </a:solidFill>
              </a:rPr>
              <a:t>自動車運送事</a:t>
            </a:r>
            <a:r>
              <a:rPr lang="ja-JP" altLang="en-US" dirty="0">
                <a:ln>
                  <a:solidFill>
                    <a:schemeClr val="bg1"/>
                  </a:solidFill>
                </a:ln>
                <a:solidFill>
                  <a:schemeClr val="bg1"/>
                </a:solidFill>
              </a:rPr>
              <a:t>業者のみなさまへ</a:t>
            </a:r>
          </a:p>
        </p:txBody>
      </p:sp>
      <p:sp>
        <p:nvSpPr>
          <p:cNvPr id="9" name="正方形/長方形 8"/>
          <p:cNvSpPr/>
          <p:nvPr/>
        </p:nvSpPr>
        <p:spPr>
          <a:xfrm>
            <a:off x="148003" y="2469635"/>
            <a:ext cx="6617382" cy="1764867"/>
          </a:xfrm>
          <a:prstGeom prst="rect">
            <a:avLst/>
          </a:prstGeom>
          <a:solidFill>
            <a:schemeClr val="bg1"/>
          </a:solidFill>
          <a:ln w="3175">
            <a:solidFill>
              <a:schemeClr val="accent6">
                <a:lumMod val="50000"/>
              </a:schemeClr>
            </a:solidFill>
          </a:ln>
        </p:spPr>
        <p:txBody>
          <a:bodyPr wrap="square" anchor="t">
            <a:normAutofit/>
          </a:bodyPr>
          <a:lstStyle/>
          <a:p>
            <a:endParaRPr lang="en-US" altLang="ja-JP" sz="1400" dirty="0" smtClean="0"/>
          </a:p>
          <a:p>
            <a:r>
              <a:rPr lang="ja-JP" altLang="en-US" sz="1400" b="1" dirty="0" smtClean="0"/>
              <a:t>　</a:t>
            </a:r>
            <a:r>
              <a:rPr lang="ja-JP" altLang="en-US" sz="1300" b="1" dirty="0" smtClean="0"/>
              <a:t>自動車</a:t>
            </a:r>
            <a:r>
              <a:rPr lang="ja-JP" altLang="en-US" sz="1300" b="1" dirty="0"/>
              <a:t>運送事業（トラック、バス、タクシー）の運転者は、全職業平均と比較して労働</a:t>
            </a:r>
            <a:r>
              <a:rPr lang="ja-JP" altLang="en-US" sz="1300" b="1" dirty="0" smtClean="0"/>
              <a:t>時間が</a:t>
            </a:r>
            <a:r>
              <a:rPr lang="ja-JP" altLang="en-US" sz="1300" b="1" dirty="0"/>
              <a:t>約１～２割長く、いわゆる過労死の認定件数も職種別で最も多い実態に</a:t>
            </a:r>
            <a:r>
              <a:rPr lang="ja-JP" altLang="en-US" sz="1300" b="1" dirty="0" smtClean="0"/>
              <a:t>あることから、</a:t>
            </a:r>
            <a:r>
              <a:rPr lang="ja-JP" altLang="en-US" sz="1300" b="1" dirty="0"/>
              <a:t>長時間労働</a:t>
            </a:r>
            <a:r>
              <a:rPr lang="ja-JP" altLang="en-US" sz="1300" b="1" dirty="0" smtClean="0"/>
              <a:t>の是正</a:t>
            </a:r>
            <a:r>
              <a:rPr lang="ja-JP" altLang="en-US" sz="1300" b="1" dirty="0"/>
              <a:t>や過労の防止は重要な</a:t>
            </a:r>
            <a:r>
              <a:rPr lang="ja-JP" altLang="en-US" sz="1300" b="1" dirty="0" smtClean="0"/>
              <a:t>課題となっていました。</a:t>
            </a:r>
            <a:r>
              <a:rPr lang="ja-JP" altLang="en-US" sz="1300" b="1" dirty="0"/>
              <a:t>このため、昨年８月２８日に「自動車運送事業の</a:t>
            </a:r>
            <a:r>
              <a:rPr lang="ja-JP" altLang="en-US" sz="1300" b="1" dirty="0" smtClean="0"/>
              <a:t>働き方改革</a:t>
            </a:r>
            <a:r>
              <a:rPr lang="ja-JP" altLang="en-US" sz="1300" b="1" dirty="0"/>
              <a:t>に関する関係省庁連絡会議」において取りまとめられた「直ちに取り組む施策」に</a:t>
            </a:r>
            <a:r>
              <a:rPr lang="ja-JP" altLang="en-US" sz="1300" b="1" dirty="0" smtClean="0"/>
              <a:t>おいても</a:t>
            </a:r>
            <a:r>
              <a:rPr lang="ja-JP" altLang="en-US" sz="1300" b="1" dirty="0"/>
              <a:t>、行政処分の強化を行う方針が</a:t>
            </a:r>
            <a:r>
              <a:rPr lang="ja-JP" altLang="en-US" sz="1300" b="1" dirty="0" smtClean="0"/>
              <a:t>示されていた</a:t>
            </a:r>
            <a:r>
              <a:rPr lang="ja-JP" altLang="en-US" sz="1300" b="1" dirty="0"/>
              <a:t>ところです。</a:t>
            </a:r>
          </a:p>
          <a:p>
            <a:r>
              <a:rPr lang="ja-JP" altLang="en-US" sz="1300" b="1" dirty="0" smtClean="0"/>
              <a:t>　以上</a:t>
            </a:r>
            <a:r>
              <a:rPr lang="ja-JP" altLang="en-US" sz="1300" b="1" dirty="0"/>
              <a:t>のような状況を踏まえ、今般、過労防止関連違反等に係る行政処分の処分量定の引上げ</a:t>
            </a:r>
            <a:r>
              <a:rPr lang="ja-JP" altLang="en-US" sz="1300" b="1" dirty="0" smtClean="0"/>
              <a:t>を行う</a:t>
            </a:r>
            <a:r>
              <a:rPr lang="ja-JP" altLang="en-US" sz="1300" b="1" dirty="0"/>
              <a:t>など、行政処分等の基準について、所要の</a:t>
            </a:r>
            <a:r>
              <a:rPr lang="ja-JP" altLang="en-US" sz="1300" b="1" dirty="0" smtClean="0"/>
              <a:t>改正を行いました。</a:t>
            </a:r>
            <a:endParaRPr lang="ja-JP" altLang="en-US" sz="1300" b="1" kern="100" dirty="0">
              <a:latin typeface="+mn-ea"/>
              <a:cs typeface="Times New Roman" panose="02020603050405020304" pitchFamily="18" charset="0"/>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2890" y="113414"/>
            <a:ext cx="593921" cy="725638"/>
          </a:xfrm>
          <a:prstGeom prst="rect">
            <a:avLst/>
          </a:prstGeom>
          <a:ln>
            <a:solidFill>
              <a:srgbClr val="00B0F0"/>
            </a:solidFill>
          </a:ln>
        </p:spPr>
      </p:pic>
      <p:sp>
        <p:nvSpPr>
          <p:cNvPr id="8" name="テキスト ボックス 7"/>
          <p:cNvSpPr txBox="1"/>
          <p:nvPr/>
        </p:nvSpPr>
        <p:spPr>
          <a:xfrm>
            <a:off x="52753" y="2218590"/>
            <a:ext cx="1728216" cy="374571"/>
          </a:xfrm>
          <a:prstGeom prst="roundRect">
            <a:avLst/>
          </a:prstGeom>
          <a:solidFill>
            <a:schemeClr val="accent6">
              <a:lumMod val="40000"/>
              <a:lumOff val="60000"/>
            </a:schemeClr>
          </a:solidFill>
          <a:ln w="31750" cmpd="sng">
            <a:solidFill>
              <a:srgbClr val="339933"/>
            </a:solidFill>
          </a:ln>
          <a:effectLst>
            <a:outerShdw blurRad="50800" dist="38100" dir="2700000" algn="tl" rotWithShape="0">
              <a:prstClr val="black">
                <a:alpha val="40000"/>
              </a:prstClr>
            </a:outerShdw>
          </a:effectLst>
        </p:spPr>
        <p:txBody>
          <a:bodyPr wrap="square" rtlCol="0">
            <a:spAutoFit/>
          </a:bodyPr>
          <a:lstStyle/>
          <a:p>
            <a:pPr algn="ctr"/>
            <a:r>
              <a:rPr lang="ja-JP" altLang="en-US" sz="1600" dirty="0" smtClean="0">
                <a:ln>
                  <a:solidFill>
                    <a:schemeClr val="tx1"/>
                  </a:solidFill>
                </a:ln>
                <a:latin typeface="HGPｺﾞｼｯｸM" panose="020B0600000000000000" pitchFamily="50" charset="-128"/>
                <a:ea typeface="HGPｺﾞｼｯｸM" panose="020B0600000000000000" pitchFamily="50" charset="-128"/>
              </a:rPr>
              <a:t>改正背景</a:t>
            </a:r>
            <a:endParaRPr lang="ja-JP" altLang="en-US" sz="1600" dirty="0">
              <a:ln>
                <a:solidFill>
                  <a:schemeClr val="tx1"/>
                </a:solidFill>
              </a:ln>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33703" y="4298261"/>
            <a:ext cx="2023213" cy="374571"/>
          </a:xfrm>
          <a:prstGeom prst="roundRect">
            <a:avLst/>
          </a:prstGeom>
          <a:solidFill>
            <a:schemeClr val="accent6">
              <a:lumMod val="40000"/>
              <a:lumOff val="60000"/>
            </a:schemeClr>
          </a:solidFill>
          <a:ln w="31750" cmpd="sng">
            <a:solidFill>
              <a:srgbClr val="339933"/>
            </a:solidFill>
          </a:ln>
        </p:spPr>
        <p:txBody>
          <a:bodyPr wrap="square" rtlCol="0">
            <a:spAutoFit/>
          </a:bodyPr>
          <a:lstStyle/>
          <a:p>
            <a:pPr algn="ctr"/>
            <a:r>
              <a:rPr lang="ja-JP" altLang="en-US" sz="1600" dirty="0">
                <a:ln>
                  <a:solidFill>
                    <a:schemeClr val="tx1"/>
                  </a:solidFill>
                </a:ln>
                <a:latin typeface="HGPｺﾞｼｯｸM" panose="020B0600000000000000" pitchFamily="50" charset="-128"/>
                <a:ea typeface="HGPｺﾞｼｯｸM" panose="020B0600000000000000" pitchFamily="50" charset="-128"/>
              </a:rPr>
              <a:t>主な</a:t>
            </a:r>
            <a:r>
              <a:rPr lang="ja-JP" altLang="en-US" sz="1600" dirty="0" smtClean="0">
                <a:ln>
                  <a:solidFill>
                    <a:schemeClr val="tx1"/>
                  </a:solidFill>
                </a:ln>
                <a:latin typeface="HGPｺﾞｼｯｸM" panose="020B0600000000000000" pitchFamily="50" charset="-128"/>
                <a:ea typeface="HGPｺﾞｼｯｸM" panose="020B0600000000000000" pitchFamily="50" charset="-128"/>
              </a:rPr>
              <a:t>改正等内容</a:t>
            </a:r>
            <a:endParaRPr lang="ja-JP" altLang="en-US" sz="1600" dirty="0">
              <a:ln>
                <a:solidFill>
                  <a:schemeClr val="tx1"/>
                </a:solidFill>
              </a:ln>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148003" y="4672832"/>
            <a:ext cx="6636433" cy="369332"/>
          </a:xfrm>
          <a:prstGeom prst="rect">
            <a:avLst/>
          </a:prstGeom>
          <a:solidFill>
            <a:srgbClr val="002060"/>
          </a:solidFill>
        </p:spPr>
        <p:txBody>
          <a:bodyPr wrap="square">
            <a:spAutoFit/>
          </a:bodyPr>
          <a:lstStyle/>
          <a:p>
            <a:r>
              <a:rPr lang="ja-JP" altLang="en-US" dirty="0">
                <a:ln>
                  <a:solidFill>
                    <a:schemeClr val="bg1"/>
                  </a:solidFill>
                </a:ln>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dirty="0" smtClean="0">
                <a:ln>
                  <a:solidFill>
                    <a:schemeClr val="bg1"/>
                  </a:solidFill>
                </a:ln>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処分量定の引き上げ（トラック、乗合バス、タクシー）</a:t>
            </a:r>
            <a:endParaRPr lang="ja-JP" altLang="en-US" dirty="0">
              <a:ln>
                <a:solidFill>
                  <a:schemeClr val="bg1"/>
                </a:solidFill>
              </a:ln>
              <a:solidFill>
                <a:schemeClr val="bg1"/>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486557" y="5042164"/>
            <a:ext cx="6278828" cy="3247043"/>
          </a:xfrm>
          <a:prstGeom prst="rect">
            <a:avLst/>
          </a:prstGeom>
          <a:solidFill>
            <a:schemeClr val="bg1"/>
          </a:solidFill>
          <a:ln w="3175">
            <a:solidFill>
              <a:srgbClr val="002060"/>
            </a:solidFill>
          </a:ln>
        </p:spPr>
        <p:txBody>
          <a:bodyPr wrap="square">
            <a:spAutoFit/>
          </a:bodyPr>
          <a:lstStyle/>
          <a:p>
            <a:r>
              <a:rPr lang="ja-JP" altLang="en-US" sz="1400" b="1" dirty="0" smtClean="0">
                <a:latin typeface="+mj-ea"/>
                <a:ea typeface="+mj-ea"/>
              </a:rPr>
              <a:t>　</a:t>
            </a:r>
            <a:r>
              <a:rPr lang="ja-JP" altLang="en-US" sz="1400" b="1" dirty="0" smtClean="0">
                <a:latin typeface="+mn-ea"/>
              </a:rPr>
              <a:t>　≪現　行≫ </a:t>
            </a:r>
            <a:r>
              <a:rPr lang="ja-JP" altLang="en-US" sz="1200" b="1" dirty="0" smtClean="0">
                <a:latin typeface="+mn-ea"/>
              </a:rPr>
              <a:t>初違反</a:t>
            </a:r>
            <a:r>
              <a:rPr lang="ja-JP" altLang="en-US" sz="1400" b="1" dirty="0" smtClean="0">
                <a:latin typeface="+mn-ea"/>
              </a:rPr>
              <a:t>     　　　 　                        ≪改正後≫</a:t>
            </a:r>
            <a:r>
              <a:rPr lang="ja-JP" altLang="en-US" sz="1200" b="1" dirty="0" smtClean="0">
                <a:latin typeface="+mn-ea"/>
              </a:rPr>
              <a:t>初違反</a:t>
            </a:r>
            <a:endParaRPr lang="en-US" altLang="zh-TW" sz="1200" b="1" dirty="0" smtClean="0">
              <a:latin typeface="+mn-ea"/>
            </a:endParaRPr>
          </a:p>
          <a:p>
            <a:r>
              <a:rPr lang="zh-TW" altLang="en-US" sz="1200" b="1" dirty="0" smtClean="0">
                <a:latin typeface="+mn-ea"/>
              </a:rPr>
              <a:t>▷ </a:t>
            </a:r>
            <a:r>
              <a:rPr lang="zh-TW" altLang="en-US" sz="1200" b="1" dirty="0">
                <a:latin typeface="ＭＳ ゴシック" panose="020B0609070205080204" pitchFamily="49" charset="-128"/>
                <a:ea typeface="ＭＳ ゴシック" panose="020B0609070205080204" pitchFamily="49" charset="-128"/>
              </a:rPr>
              <a:t>乗務時間等告示遵守違反</a:t>
            </a:r>
          </a:p>
          <a:p>
            <a:r>
              <a:rPr lang="zh-TW" altLang="en-US" sz="1100" b="1" dirty="0">
                <a:latin typeface="ＭＳ ゴシック" panose="020B0609070205080204" pitchFamily="49" charset="-128"/>
                <a:ea typeface="ＭＳ ゴシック" panose="020B0609070205080204" pitchFamily="49" charset="-128"/>
              </a:rPr>
              <a:t>（安全規則第３条）（運輸規則第</a:t>
            </a:r>
            <a:r>
              <a:rPr lang="en-US" altLang="zh-TW" sz="1100" b="1" dirty="0">
                <a:latin typeface="ＭＳ ゴシック" panose="020B0609070205080204" pitchFamily="49" charset="-128"/>
                <a:ea typeface="ＭＳ ゴシック" panose="020B0609070205080204" pitchFamily="49" charset="-128"/>
              </a:rPr>
              <a:t>21</a:t>
            </a:r>
            <a:r>
              <a:rPr lang="zh-TW" altLang="en-US" sz="1100" b="1" dirty="0">
                <a:latin typeface="ＭＳ ゴシック" panose="020B0609070205080204" pitchFamily="49" charset="-128"/>
                <a:ea typeface="ＭＳ ゴシック" panose="020B0609070205080204" pitchFamily="49" charset="-128"/>
              </a:rPr>
              <a:t>条）</a:t>
            </a:r>
          </a:p>
          <a:p>
            <a:r>
              <a:rPr lang="ja-JP" altLang="en-US" sz="1100" dirty="0">
                <a:latin typeface="+mn-ea"/>
              </a:rPr>
              <a:t>・未遵守</a:t>
            </a:r>
            <a:r>
              <a:rPr lang="en-US" altLang="ja-JP" sz="1100" dirty="0">
                <a:latin typeface="+mn-ea"/>
              </a:rPr>
              <a:t>5</a:t>
            </a:r>
            <a:r>
              <a:rPr lang="ja-JP" altLang="en-US" sz="1100" dirty="0">
                <a:latin typeface="+mn-ea"/>
              </a:rPr>
              <a:t>件</a:t>
            </a:r>
            <a:r>
              <a:rPr lang="ja-JP" altLang="en-US" sz="1100" dirty="0" smtClean="0">
                <a:latin typeface="+mn-ea"/>
              </a:rPr>
              <a:t>以下　　　　　　　　  警告</a:t>
            </a:r>
            <a:endParaRPr lang="ja-JP" altLang="en-US" sz="1100" dirty="0">
              <a:latin typeface="+mn-ea"/>
            </a:endParaRPr>
          </a:p>
          <a:p>
            <a:r>
              <a:rPr lang="ja-JP" altLang="en-US" sz="1100" dirty="0">
                <a:latin typeface="+mn-ea"/>
              </a:rPr>
              <a:t>・未遵守</a:t>
            </a:r>
            <a:r>
              <a:rPr lang="en-US" altLang="ja-JP" sz="1100" dirty="0">
                <a:latin typeface="+mn-ea"/>
              </a:rPr>
              <a:t>6</a:t>
            </a:r>
            <a:r>
              <a:rPr lang="ja-JP" altLang="en-US" sz="1100" dirty="0">
                <a:latin typeface="+mn-ea"/>
              </a:rPr>
              <a:t>件以上</a:t>
            </a:r>
            <a:r>
              <a:rPr lang="en-US" altLang="ja-JP" sz="1100" dirty="0">
                <a:latin typeface="+mn-ea"/>
              </a:rPr>
              <a:t>15</a:t>
            </a:r>
            <a:r>
              <a:rPr lang="ja-JP" altLang="en-US" sz="1100" dirty="0">
                <a:latin typeface="+mn-ea"/>
              </a:rPr>
              <a:t>件</a:t>
            </a:r>
            <a:r>
              <a:rPr lang="ja-JP" altLang="en-US" sz="1100" dirty="0" smtClean="0">
                <a:latin typeface="+mn-ea"/>
              </a:rPr>
              <a:t>以下　　  </a:t>
            </a:r>
            <a:r>
              <a:rPr lang="en-US" altLang="ja-JP" sz="1100" dirty="0" smtClean="0">
                <a:latin typeface="+mn-ea"/>
              </a:rPr>
              <a:t>10</a:t>
            </a:r>
            <a:r>
              <a:rPr lang="ja-JP" altLang="en-US" sz="1100" dirty="0">
                <a:latin typeface="+mn-ea"/>
              </a:rPr>
              <a:t>日車</a:t>
            </a:r>
          </a:p>
          <a:p>
            <a:r>
              <a:rPr lang="ja-JP" altLang="en-US" sz="1100" dirty="0">
                <a:latin typeface="+mn-ea"/>
              </a:rPr>
              <a:t>・未遵守</a:t>
            </a:r>
            <a:r>
              <a:rPr lang="en-US" altLang="ja-JP" sz="1100" dirty="0">
                <a:latin typeface="+mn-ea"/>
              </a:rPr>
              <a:t>16</a:t>
            </a:r>
            <a:r>
              <a:rPr lang="ja-JP" altLang="en-US" sz="1100" dirty="0">
                <a:latin typeface="+mn-ea"/>
              </a:rPr>
              <a:t>件</a:t>
            </a:r>
            <a:r>
              <a:rPr lang="ja-JP" altLang="en-US" sz="1100" dirty="0" smtClean="0">
                <a:latin typeface="+mn-ea"/>
              </a:rPr>
              <a:t>以上　　　　　　　　</a:t>
            </a:r>
            <a:r>
              <a:rPr lang="en-US" altLang="ja-JP" sz="1100" dirty="0" smtClean="0">
                <a:latin typeface="+mn-ea"/>
              </a:rPr>
              <a:t>20</a:t>
            </a:r>
            <a:r>
              <a:rPr lang="ja-JP" altLang="en-US" sz="1100" dirty="0">
                <a:latin typeface="+mn-ea"/>
              </a:rPr>
              <a:t>日車</a:t>
            </a:r>
          </a:p>
          <a:p>
            <a:r>
              <a:rPr lang="ja-JP" altLang="en-US" sz="1100" dirty="0">
                <a:latin typeface="+mn-ea"/>
              </a:rPr>
              <a:t>・未遵守</a:t>
            </a:r>
            <a:r>
              <a:rPr lang="en-US" altLang="ja-JP" sz="1100" dirty="0">
                <a:latin typeface="+mn-ea"/>
              </a:rPr>
              <a:t>31</a:t>
            </a:r>
            <a:r>
              <a:rPr lang="ja-JP" altLang="en-US" sz="1100" dirty="0">
                <a:latin typeface="+mn-ea"/>
              </a:rPr>
              <a:t>件以上</a:t>
            </a:r>
            <a:r>
              <a:rPr lang="en-US" altLang="ja-JP" sz="1100" dirty="0">
                <a:latin typeface="+mn-ea"/>
              </a:rPr>
              <a:t>3</a:t>
            </a:r>
            <a:r>
              <a:rPr lang="ja-JP" altLang="en-US" sz="1100" dirty="0">
                <a:latin typeface="+mn-ea"/>
              </a:rPr>
              <a:t>名以上</a:t>
            </a:r>
            <a:r>
              <a:rPr lang="ja-JP" altLang="en-US" sz="1100" dirty="0" smtClean="0">
                <a:latin typeface="+mn-ea"/>
              </a:rPr>
              <a:t>等　</a:t>
            </a:r>
            <a:r>
              <a:rPr lang="en-US" altLang="ja-JP" sz="1100" dirty="0" smtClean="0">
                <a:latin typeface="+mn-ea"/>
              </a:rPr>
              <a:t>30</a:t>
            </a:r>
            <a:r>
              <a:rPr lang="ja-JP" altLang="en-US" sz="1100" dirty="0">
                <a:latin typeface="+mn-ea"/>
              </a:rPr>
              <a:t>日事業</a:t>
            </a:r>
            <a:r>
              <a:rPr lang="ja-JP" altLang="en-US" sz="1100" dirty="0" smtClean="0">
                <a:latin typeface="+mn-ea"/>
              </a:rPr>
              <a:t>停止</a:t>
            </a:r>
            <a:endParaRPr lang="en-US" altLang="ja-JP" sz="1100" dirty="0" smtClean="0">
              <a:latin typeface="+mn-ea"/>
            </a:endParaRPr>
          </a:p>
          <a:p>
            <a:endParaRPr lang="en-US" altLang="ja-JP" sz="1100" dirty="0" smtClean="0">
              <a:latin typeface="+mn-ea"/>
            </a:endParaRPr>
          </a:p>
          <a:p>
            <a:endParaRPr lang="ja-JP" altLang="en-US" sz="1100" dirty="0">
              <a:latin typeface="+mn-ea"/>
            </a:endParaRPr>
          </a:p>
          <a:p>
            <a:r>
              <a:rPr lang="ja-JP" altLang="en-US" sz="1200" b="1" dirty="0">
                <a:latin typeface="ＭＳ ゴシック" panose="020B0609070205080204" pitchFamily="49" charset="-128"/>
                <a:ea typeface="ＭＳ ゴシック" panose="020B0609070205080204" pitchFamily="49" charset="-128"/>
              </a:rPr>
              <a:t>▷ 健康状態の把握義務違反</a:t>
            </a:r>
          </a:p>
          <a:p>
            <a:r>
              <a:rPr lang="zh-TW" altLang="en-US" sz="1100" b="1" dirty="0">
                <a:latin typeface="ＭＳ ゴシック" panose="020B0609070205080204" pitchFamily="49" charset="-128"/>
                <a:ea typeface="ＭＳ ゴシック" panose="020B0609070205080204" pitchFamily="49" charset="-128"/>
              </a:rPr>
              <a:t>（安全規則第３条）（運輸規則第</a:t>
            </a:r>
            <a:r>
              <a:rPr lang="en-US" altLang="zh-TW" sz="1100" b="1" dirty="0">
                <a:latin typeface="ＭＳ ゴシック" panose="020B0609070205080204" pitchFamily="49" charset="-128"/>
                <a:ea typeface="ＭＳ ゴシック" panose="020B0609070205080204" pitchFamily="49" charset="-128"/>
              </a:rPr>
              <a:t>21</a:t>
            </a:r>
            <a:r>
              <a:rPr lang="zh-TW" altLang="en-US" sz="1100" b="1" dirty="0">
                <a:latin typeface="ＭＳ ゴシック" panose="020B0609070205080204" pitchFamily="49" charset="-128"/>
                <a:ea typeface="ＭＳ ゴシック" panose="020B0609070205080204" pitchFamily="49" charset="-128"/>
              </a:rPr>
              <a:t>条）</a:t>
            </a:r>
          </a:p>
          <a:p>
            <a:r>
              <a:rPr lang="ja-JP" altLang="en-US" sz="1100" dirty="0">
                <a:solidFill>
                  <a:srgbClr val="FF0000"/>
                </a:solidFill>
                <a:latin typeface="+mn-ea"/>
              </a:rPr>
              <a:t>・把握不適切</a:t>
            </a:r>
            <a:r>
              <a:rPr lang="en-US" altLang="ja-JP" sz="1100" dirty="0">
                <a:solidFill>
                  <a:srgbClr val="FF0000"/>
                </a:solidFill>
                <a:latin typeface="+mn-ea"/>
              </a:rPr>
              <a:t>50</a:t>
            </a:r>
            <a:r>
              <a:rPr lang="ja-JP" altLang="en-US" sz="1100" dirty="0">
                <a:solidFill>
                  <a:srgbClr val="FF0000"/>
                </a:solidFill>
                <a:latin typeface="+mn-ea"/>
              </a:rPr>
              <a:t>％</a:t>
            </a:r>
            <a:r>
              <a:rPr lang="ja-JP" altLang="en-US" sz="1100" dirty="0" smtClean="0">
                <a:solidFill>
                  <a:srgbClr val="FF0000"/>
                </a:solidFill>
                <a:latin typeface="+mn-ea"/>
              </a:rPr>
              <a:t>未満          警告</a:t>
            </a:r>
            <a:endParaRPr lang="ja-JP" altLang="en-US" sz="1100" dirty="0">
              <a:solidFill>
                <a:srgbClr val="FF0000"/>
              </a:solidFill>
              <a:latin typeface="+mn-ea"/>
            </a:endParaRPr>
          </a:p>
          <a:p>
            <a:r>
              <a:rPr lang="ja-JP" altLang="en-US" sz="1100" dirty="0">
                <a:solidFill>
                  <a:srgbClr val="FF0000"/>
                </a:solidFill>
                <a:latin typeface="+mn-ea"/>
              </a:rPr>
              <a:t>・把握不適切</a:t>
            </a:r>
            <a:r>
              <a:rPr lang="en-US" altLang="ja-JP" sz="1100" dirty="0">
                <a:solidFill>
                  <a:srgbClr val="FF0000"/>
                </a:solidFill>
                <a:latin typeface="+mn-ea"/>
              </a:rPr>
              <a:t>50</a:t>
            </a:r>
            <a:r>
              <a:rPr lang="ja-JP" altLang="en-US" sz="1100" dirty="0">
                <a:solidFill>
                  <a:srgbClr val="FF0000"/>
                </a:solidFill>
                <a:latin typeface="+mn-ea"/>
              </a:rPr>
              <a:t>％</a:t>
            </a:r>
            <a:r>
              <a:rPr lang="ja-JP" altLang="en-US" sz="1100" dirty="0" smtClean="0">
                <a:solidFill>
                  <a:srgbClr val="FF0000"/>
                </a:solidFill>
                <a:latin typeface="+mn-ea"/>
              </a:rPr>
              <a:t>以上          </a:t>
            </a:r>
            <a:r>
              <a:rPr lang="en-US" altLang="ja-JP" sz="1100" dirty="0" smtClean="0">
                <a:solidFill>
                  <a:srgbClr val="FF0000"/>
                </a:solidFill>
                <a:latin typeface="+mn-ea"/>
              </a:rPr>
              <a:t>10</a:t>
            </a:r>
            <a:r>
              <a:rPr lang="ja-JP" altLang="en-US" sz="1100" dirty="0" smtClean="0">
                <a:solidFill>
                  <a:srgbClr val="FF0000"/>
                </a:solidFill>
                <a:latin typeface="+mn-ea"/>
              </a:rPr>
              <a:t>日車</a:t>
            </a:r>
            <a:endParaRPr lang="en-US" altLang="ja-JP" sz="1100" dirty="0" smtClean="0">
              <a:solidFill>
                <a:srgbClr val="FF0000"/>
              </a:solidFill>
              <a:latin typeface="+mn-ea"/>
            </a:endParaRPr>
          </a:p>
          <a:p>
            <a:endParaRPr lang="ja-JP" altLang="en-US" sz="1200" dirty="0">
              <a:solidFill>
                <a:srgbClr val="FF0000"/>
              </a:solidFill>
              <a:latin typeface="ＭＳ ゴシック" panose="020B0609070205080204" pitchFamily="49" charset="-128"/>
              <a:ea typeface="ＭＳ ゴシック" panose="020B0609070205080204" pitchFamily="49" charset="-128"/>
            </a:endParaRPr>
          </a:p>
          <a:p>
            <a:r>
              <a:rPr lang="zh-CN" altLang="en-US" sz="1200" b="1" dirty="0">
                <a:latin typeface="ＭＳ ゴシック" panose="020B0609070205080204" pitchFamily="49" charset="-128"/>
                <a:ea typeface="ＭＳ ゴシック" panose="020B0609070205080204" pitchFamily="49" charset="-128"/>
              </a:rPr>
              <a:t>▷ 社会保険等未加入</a:t>
            </a:r>
          </a:p>
          <a:p>
            <a:r>
              <a:rPr lang="ja-JP" altLang="en-US" sz="1100" b="1" dirty="0">
                <a:latin typeface="ＭＳ ゴシック" panose="020B0609070205080204" pitchFamily="49" charset="-128"/>
                <a:ea typeface="ＭＳ ゴシック" panose="020B0609070205080204" pitchFamily="49" charset="-128"/>
              </a:rPr>
              <a:t>（事業法第</a:t>
            </a:r>
            <a:r>
              <a:rPr lang="en-US" altLang="ja-JP" sz="1100" b="1" dirty="0">
                <a:latin typeface="ＭＳ ゴシック" panose="020B0609070205080204" pitchFamily="49" charset="-128"/>
                <a:ea typeface="ＭＳ ゴシック" panose="020B0609070205080204" pitchFamily="49" charset="-128"/>
              </a:rPr>
              <a:t>25</a:t>
            </a:r>
            <a:r>
              <a:rPr lang="ja-JP" altLang="en-US" sz="1100" b="1" dirty="0">
                <a:latin typeface="ＭＳ ゴシック" panose="020B0609070205080204" pitchFamily="49" charset="-128"/>
                <a:ea typeface="ＭＳ ゴシック" panose="020B0609070205080204" pitchFamily="49" charset="-128"/>
              </a:rPr>
              <a:t>条）（運送法第</a:t>
            </a:r>
            <a:r>
              <a:rPr lang="en-US" altLang="ja-JP" sz="1100" b="1" dirty="0">
                <a:latin typeface="ＭＳ ゴシック" panose="020B0609070205080204" pitchFamily="49" charset="-128"/>
                <a:ea typeface="ＭＳ ゴシック" panose="020B0609070205080204" pitchFamily="49" charset="-128"/>
              </a:rPr>
              <a:t>30</a:t>
            </a:r>
            <a:r>
              <a:rPr lang="ja-JP" altLang="en-US" sz="1100" b="1" dirty="0">
                <a:latin typeface="ＭＳ ゴシック" panose="020B0609070205080204" pitchFamily="49" charset="-128"/>
                <a:ea typeface="ＭＳ ゴシック" panose="020B0609070205080204" pitchFamily="49" charset="-128"/>
              </a:rPr>
              <a:t>条）</a:t>
            </a:r>
          </a:p>
          <a:p>
            <a:r>
              <a:rPr lang="ja-JP" altLang="en-US" sz="1100" dirty="0">
                <a:solidFill>
                  <a:srgbClr val="FF0000"/>
                </a:solidFill>
                <a:latin typeface="ＭＳ ゴシック" panose="020B0609070205080204" pitchFamily="49" charset="-128"/>
                <a:ea typeface="ＭＳ ゴシック" panose="020B0609070205080204" pitchFamily="49" charset="-128"/>
              </a:rPr>
              <a:t>・一部</a:t>
            </a:r>
            <a:r>
              <a:rPr lang="ja-JP" altLang="en-US" sz="1100" dirty="0" smtClean="0">
                <a:solidFill>
                  <a:srgbClr val="FF0000"/>
                </a:solidFill>
                <a:latin typeface="ＭＳ ゴシック" panose="020B0609070205080204" pitchFamily="49" charset="-128"/>
                <a:ea typeface="ＭＳ ゴシック" panose="020B0609070205080204" pitchFamily="49" charset="-128"/>
              </a:rPr>
              <a:t>未加入             </a:t>
            </a:r>
            <a:r>
              <a:rPr lang="en-US" altLang="ja-JP" sz="1100" dirty="0" smtClean="0">
                <a:solidFill>
                  <a:srgbClr val="FF0000"/>
                </a:solidFill>
                <a:latin typeface="ＭＳ ゴシック" panose="020B0609070205080204" pitchFamily="49" charset="-128"/>
                <a:ea typeface="ＭＳ ゴシック" panose="020B0609070205080204" pitchFamily="49" charset="-128"/>
              </a:rPr>
              <a:t>10</a:t>
            </a:r>
            <a:r>
              <a:rPr lang="ja-JP" altLang="en-US" sz="1100" dirty="0">
                <a:solidFill>
                  <a:srgbClr val="FF0000"/>
                </a:solidFill>
                <a:latin typeface="ＭＳ ゴシック" panose="020B0609070205080204" pitchFamily="49" charset="-128"/>
                <a:ea typeface="ＭＳ ゴシック" panose="020B0609070205080204" pitchFamily="49" charset="-128"/>
              </a:rPr>
              <a:t>日車</a:t>
            </a:r>
          </a:p>
          <a:p>
            <a:r>
              <a:rPr lang="ja-JP" altLang="en-US" sz="1100" dirty="0">
                <a:solidFill>
                  <a:srgbClr val="FF0000"/>
                </a:solidFill>
                <a:latin typeface="ＭＳ ゴシック" panose="020B0609070205080204" pitchFamily="49" charset="-128"/>
                <a:ea typeface="ＭＳ ゴシック" panose="020B0609070205080204" pitchFamily="49" charset="-128"/>
              </a:rPr>
              <a:t>・全部</a:t>
            </a:r>
            <a:r>
              <a:rPr lang="ja-JP" altLang="en-US" sz="1100" dirty="0" smtClean="0">
                <a:solidFill>
                  <a:srgbClr val="FF0000"/>
                </a:solidFill>
                <a:latin typeface="ＭＳ ゴシック" panose="020B0609070205080204" pitchFamily="49" charset="-128"/>
                <a:ea typeface="ＭＳ ゴシック" panose="020B0609070205080204" pitchFamily="49" charset="-128"/>
              </a:rPr>
              <a:t>未加入             </a:t>
            </a:r>
            <a:r>
              <a:rPr lang="en-US" altLang="ja-JP" sz="1100" dirty="0" smtClean="0">
                <a:solidFill>
                  <a:srgbClr val="FF0000"/>
                </a:solidFill>
                <a:latin typeface="ＭＳ ゴシック" panose="020B0609070205080204" pitchFamily="49" charset="-128"/>
                <a:ea typeface="ＭＳ ゴシック" panose="020B0609070205080204" pitchFamily="49" charset="-128"/>
              </a:rPr>
              <a:t>20</a:t>
            </a:r>
            <a:r>
              <a:rPr lang="ja-JP" altLang="en-US" sz="1100" dirty="0">
                <a:solidFill>
                  <a:srgbClr val="FF0000"/>
                </a:solidFill>
                <a:latin typeface="ＭＳ ゴシック" panose="020B0609070205080204" pitchFamily="49" charset="-128"/>
                <a:ea typeface="ＭＳ ゴシック" panose="020B0609070205080204" pitchFamily="49" charset="-128"/>
              </a:rPr>
              <a:t>日車</a:t>
            </a:r>
            <a:r>
              <a:rPr lang="ja-JP" altLang="ja-JP" sz="1100" dirty="0" smtClean="0">
                <a:solidFill>
                  <a:srgbClr val="FF0000"/>
                </a:solidFill>
                <a:latin typeface="ＭＳ ゴシック" panose="020B0609070205080204" pitchFamily="49" charset="-128"/>
                <a:ea typeface="ＭＳ ゴシック" panose="020B0609070205080204" pitchFamily="49" charset="-128"/>
              </a:rPr>
              <a:t>等</a:t>
            </a:r>
            <a:endParaRPr lang="en-US" altLang="ja-JP" sz="11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3532803" y="5242369"/>
            <a:ext cx="3298287" cy="3062377"/>
          </a:xfrm>
          <a:prstGeom prst="rect">
            <a:avLst/>
          </a:prstGeom>
          <a:noFill/>
        </p:spPr>
        <p:txBody>
          <a:bodyPr wrap="square" rtlCol="0">
            <a:spAutoFit/>
          </a:bodyPr>
          <a:lstStyle/>
          <a:p>
            <a:r>
              <a:rPr lang="zh-TW" altLang="en-US" sz="1200" b="1" dirty="0">
                <a:latin typeface="ＭＳ ゴシック" panose="020B0609070205080204" pitchFamily="49" charset="-128"/>
                <a:ea typeface="ＭＳ ゴシック" panose="020B0609070205080204" pitchFamily="49" charset="-128"/>
              </a:rPr>
              <a:t>▷ 乗務時間等告示遵守違反</a:t>
            </a:r>
          </a:p>
          <a:p>
            <a:r>
              <a:rPr lang="ja-JP" altLang="en-US" sz="1000" dirty="0">
                <a:solidFill>
                  <a:srgbClr val="FF0000"/>
                </a:solidFill>
                <a:latin typeface="+mn-ea"/>
              </a:rPr>
              <a:t>１箇月の拘束時間及び休日労働の限度に関する違反が確認</a:t>
            </a:r>
            <a:r>
              <a:rPr lang="ja-JP" altLang="en-US" sz="1000" dirty="0" smtClean="0">
                <a:solidFill>
                  <a:srgbClr val="FF0000"/>
                </a:solidFill>
                <a:latin typeface="+mn-ea"/>
              </a:rPr>
              <a:t>された</a:t>
            </a:r>
            <a:r>
              <a:rPr lang="ja-JP" altLang="en-US" sz="1000" dirty="0">
                <a:solidFill>
                  <a:srgbClr val="FF0000"/>
                </a:solidFill>
                <a:latin typeface="+mn-ea"/>
              </a:rPr>
              <a:t>場合は、左記（現行）の件数として計上し処分日車数を</a:t>
            </a:r>
            <a:r>
              <a:rPr lang="ja-JP" altLang="en-US" sz="1000" dirty="0" smtClean="0">
                <a:solidFill>
                  <a:srgbClr val="FF0000"/>
                </a:solidFill>
                <a:latin typeface="+mn-ea"/>
              </a:rPr>
              <a:t>算出する</a:t>
            </a:r>
            <a:r>
              <a:rPr lang="ja-JP" altLang="en-US" sz="1000" dirty="0">
                <a:solidFill>
                  <a:srgbClr val="FF0000"/>
                </a:solidFill>
                <a:latin typeface="+mn-ea"/>
              </a:rPr>
              <a:t>とともに、さらに別立てで次のとおり処分日車数を算出し、</a:t>
            </a:r>
            <a:r>
              <a:rPr lang="ja-JP" altLang="en-US" sz="1000" dirty="0" smtClean="0">
                <a:solidFill>
                  <a:srgbClr val="FF0000"/>
                </a:solidFill>
                <a:latin typeface="+mn-ea"/>
              </a:rPr>
              <a:t>左記</a:t>
            </a:r>
            <a:r>
              <a:rPr lang="ja-JP" altLang="en-US" sz="1000" dirty="0">
                <a:solidFill>
                  <a:srgbClr val="FF0000"/>
                </a:solidFill>
                <a:latin typeface="+mn-ea"/>
              </a:rPr>
              <a:t>の処分日車数</a:t>
            </a:r>
            <a:r>
              <a:rPr lang="ja-JP" altLang="en-US" sz="1000" dirty="0" smtClean="0">
                <a:solidFill>
                  <a:srgbClr val="FF0000"/>
                </a:solidFill>
                <a:latin typeface="+mn-ea"/>
              </a:rPr>
              <a:t>に合算</a:t>
            </a:r>
            <a:r>
              <a:rPr lang="ja-JP" altLang="en-US" sz="1000" dirty="0">
                <a:solidFill>
                  <a:srgbClr val="FF0000"/>
                </a:solidFill>
                <a:latin typeface="+mn-ea"/>
              </a:rPr>
              <a:t>する。</a:t>
            </a:r>
          </a:p>
          <a:p>
            <a:r>
              <a:rPr lang="ja-JP" altLang="en-US" sz="1000" dirty="0">
                <a:solidFill>
                  <a:srgbClr val="FF0000"/>
                </a:solidFill>
                <a:latin typeface="+mn-ea"/>
              </a:rPr>
              <a:t>・未遵守</a:t>
            </a:r>
            <a:r>
              <a:rPr lang="en-US" altLang="ja-JP" sz="1000" dirty="0">
                <a:solidFill>
                  <a:srgbClr val="FF0000"/>
                </a:solidFill>
                <a:latin typeface="+mn-ea"/>
              </a:rPr>
              <a:t>1</a:t>
            </a:r>
            <a:r>
              <a:rPr lang="ja-JP" altLang="en-US" sz="1000" dirty="0" smtClean="0">
                <a:solidFill>
                  <a:srgbClr val="FF0000"/>
                </a:solidFill>
                <a:latin typeface="+mn-ea"/>
              </a:rPr>
              <a:t>件　  　 </a:t>
            </a:r>
            <a:r>
              <a:rPr lang="en-US" altLang="ja-JP" sz="1000" dirty="0" smtClean="0">
                <a:solidFill>
                  <a:srgbClr val="FF0000"/>
                </a:solidFill>
                <a:latin typeface="+mn-ea"/>
              </a:rPr>
              <a:t>10</a:t>
            </a:r>
            <a:r>
              <a:rPr lang="ja-JP" altLang="en-US" sz="1000" dirty="0">
                <a:solidFill>
                  <a:srgbClr val="FF0000"/>
                </a:solidFill>
                <a:latin typeface="+mn-ea"/>
              </a:rPr>
              <a:t>日車</a:t>
            </a:r>
          </a:p>
          <a:p>
            <a:r>
              <a:rPr lang="ja-JP" altLang="en-US" sz="1000" dirty="0">
                <a:solidFill>
                  <a:srgbClr val="FF0000"/>
                </a:solidFill>
                <a:latin typeface="+mn-ea"/>
              </a:rPr>
              <a:t>・未遵守</a:t>
            </a:r>
            <a:r>
              <a:rPr lang="en-US" altLang="ja-JP" sz="1000" dirty="0">
                <a:solidFill>
                  <a:srgbClr val="FF0000"/>
                </a:solidFill>
                <a:latin typeface="+mn-ea"/>
              </a:rPr>
              <a:t>2</a:t>
            </a:r>
            <a:r>
              <a:rPr lang="ja-JP" altLang="en-US" sz="1000" dirty="0">
                <a:solidFill>
                  <a:srgbClr val="FF0000"/>
                </a:solidFill>
                <a:latin typeface="+mn-ea"/>
              </a:rPr>
              <a:t>件</a:t>
            </a:r>
            <a:r>
              <a:rPr lang="ja-JP" altLang="en-US" sz="1000" dirty="0" smtClean="0">
                <a:solidFill>
                  <a:srgbClr val="FF0000"/>
                </a:solidFill>
                <a:latin typeface="+mn-ea"/>
              </a:rPr>
              <a:t>以上 </a:t>
            </a:r>
            <a:r>
              <a:rPr lang="en-US" altLang="ja-JP" sz="1000" dirty="0" smtClean="0">
                <a:solidFill>
                  <a:srgbClr val="FF0000"/>
                </a:solidFill>
                <a:latin typeface="+mn-ea"/>
              </a:rPr>
              <a:t>20</a:t>
            </a:r>
            <a:r>
              <a:rPr lang="ja-JP" altLang="en-US" sz="1000" dirty="0" smtClean="0">
                <a:solidFill>
                  <a:srgbClr val="FF0000"/>
                </a:solidFill>
                <a:latin typeface="+mn-ea"/>
              </a:rPr>
              <a:t>日車</a:t>
            </a:r>
            <a:endParaRPr lang="en-US" altLang="ja-JP" sz="1000" dirty="0" smtClean="0">
              <a:solidFill>
                <a:srgbClr val="FF0000"/>
              </a:solidFill>
              <a:latin typeface="+mn-ea"/>
            </a:endParaRPr>
          </a:p>
          <a:p>
            <a:endParaRPr lang="en-US" altLang="ja-JP" sz="1000" dirty="0" smtClean="0">
              <a:solidFill>
                <a:srgbClr val="FF0000"/>
              </a:solidFill>
              <a:latin typeface="+mn-ea"/>
            </a:endParaRPr>
          </a:p>
          <a:p>
            <a:endParaRPr lang="ja-JP" altLang="en-US" sz="1000" dirty="0">
              <a:solidFill>
                <a:srgbClr val="FF0000"/>
              </a:solidFill>
              <a:latin typeface="+mn-ea"/>
            </a:endParaRPr>
          </a:p>
          <a:p>
            <a:r>
              <a:rPr lang="ja-JP" altLang="en-US" sz="1200" b="1" dirty="0">
                <a:latin typeface="+mn-ea"/>
              </a:rPr>
              <a:t>▷ </a:t>
            </a:r>
            <a:r>
              <a:rPr lang="ja-JP" altLang="en-US" sz="1200" b="1" dirty="0">
                <a:latin typeface="ＭＳ ゴシック" panose="020B0609070205080204" pitchFamily="49" charset="-128"/>
                <a:ea typeface="ＭＳ ゴシック" panose="020B0609070205080204" pitchFamily="49" charset="-128"/>
              </a:rPr>
              <a:t>疾病、疲労等のおそれのある乗務</a:t>
            </a:r>
          </a:p>
          <a:p>
            <a:r>
              <a:rPr lang="ja-JP" altLang="en-US" sz="1100" dirty="0">
                <a:solidFill>
                  <a:srgbClr val="FF0000"/>
                </a:solidFill>
                <a:latin typeface="+mn-ea"/>
              </a:rPr>
              <a:t>・健康診断未受診者</a:t>
            </a:r>
            <a:r>
              <a:rPr lang="en-US" altLang="ja-JP" sz="1100" dirty="0">
                <a:solidFill>
                  <a:srgbClr val="FF0000"/>
                </a:solidFill>
                <a:latin typeface="+mn-ea"/>
              </a:rPr>
              <a:t>1</a:t>
            </a:r>
            <a:r>
              <a:rPr lang="ja-JP" altLang="en-US" sz="1100" dirty="0" smtClean="0">
                <a:solidFill>
                  <a:srgbClr val="FF0000"/>
                </a:solidFill>
                <a:latin typeface="+mn-ea"/>
              </a:rPr>
              <a:t>名　　　  警告</a:t>
            </a:r>
            <a:endParaRPr lang="ja-JP" altLang="en-US" sz="1100" dirty="0">
              <a:solidFill>
                <a:srgbClr val="FF0000"/>
              </a:solidFill>
              <a:latin typeface="+mn-ea"/>
            </a:endParaRPr>
          </a:p>
          <a:p>
            <a:r>
              <a:rPr lang="ja-JP" altLang="en-US" sz="1100" dirty="0">
                <a:solidFill>
                  <a:srgbClr val="FF0000"/>
                </a:solidFill>
                <a:latin typeface="+mn-ea"/>
              </a:rPr>
              <a:t>・健康診断未受診者</a:t>
            </a:r>
            <a:r>
              <a:rPr lang="en-US" altLang="ja-JP" sz="1100" dirty="0">
                <a:solidFill>
                  <a:srgbClr val="FF0000"/>
                </a:solidFill>
                <a:latin typeface="+mn-ea"/>
              </a:rPr>
              <a:t>2</a:t>
            </a:r>
            <a:r>
              <a:rPr lang="ja-JP" altLang="en-US" sz="1100" dirty="0" smtClean="0">
                <a:solidFill>
                  <a:srgbClr val="FF0000"/>
                </a:solidFill>
                <a:latin typeface="+mn-ea"/>
              </a:rPr>
              <a:t>名　　  　</a:t>
            </a:r>
            <a:r>
              <a:rPr lang="en-US" altLang="ja-JP" sz="1100" dirty="0" smtClean="0">
                <a:solidFill>
                  <a:srgbClr val="FF0000"/>
                </a:solidFill>
                <a:latin typeface="+mn-ea"/>
              </a:rPr>
              <a:t>20</a:t>
            </a:r>
            <a:r>
              <a:rPr lang="ja-JP" altLang="en-US" sz="1100" dirty="0">
                <a:solidFill>
                  <a:srgbClr val="FF0000"/>
                </a:solidFill>
                <a:latin typeface="+mn-ea"/>
              </a:rPr>
              <a:t>日車</a:t>
            </a:r>
          </a:p>
          <a:p>
            <a:r>
              <a:rPr lang="ja-JP" altLang="en-US" sz="1100" dirty="0">
                <a:solidFill>
                  <a:srgbClr val="FF0000"/>
                </a:solidFill>
                <a:latin typeface="+mn-ea"/>
              </a:rPr>
              <a:t>・健康診断未受診者</a:t>
            </a:r>
            <a:r>
              <a:rPr lang="en-US" altLang="ja-JP" sz="1100" dirty="0">
                <a:solidFill>
                  <a:srgbClr val="FF0000"/>
                </a:solidFill>
                <a:latin typeface="+mn-ea"/>
              </a:rPr>
              <a:t>3</a:t>
            </a:r>
            <a:r>
              <a:rPr lang="ja-JP" altLang="en-US" sz="1100" dirty="0">
                <a:solidFill>
                  <a:srgbClr val="FF0000"/>
                </a:solidFill>
                <a:latin typeface="+mn-ea"/>
              </a:rPr>
              <a:t>名</a:t>
            </a:r>
            <a:r>
              <a:rPr lang="ja-JP" altLang="en-US" sz="1100" dirty="0" smtClean="0">
                <a:solidFill>
                  <a:srgbClr val="FF0000"/>
                </a:solidFill>
                <a:latin typeface="+mn-ea"/>
              </a:rPr>
              <a:t>以上　</a:t>
            </a:r>
            <a:r>
              <a:rPr lang="en-US" altLang="ja-JP" sz="1100" dirty="0" smtClean="0">
                <a:solidFill>
                  <a:srgbClr val="FF0000"/>
                </a:solidFill>
                <a:latin typeface="+mn-ea"/>
              </a:rPr>
              <a:t>40</a:t>
            </a:r>
            <a:r>
              <a:rPr lang="ja-JP" altLang="en-US" sz="1100" dirty="0" smtClean="0">
                <a:solidFill>
                  <a:srgbClr val="FF0000"/>
                </a:solidFill>
                <a:latin typeface="+mn-ea"/>
              </a:rPr>
              <a:t>日車</a:t>
            </a:r>
            <a:endParaRPr lang="en-US" altLang="ja-JP" sz="1100" dirty="0" smtClean="0">
              <a:solidFill>
                <a:srgbClr val="FF0000"/>
              </a:solidFill>
              <a:latin typeface="+mn-ea"/>
            </a:endParaRPr>
          </a:p>
          <a:p>
            <a:endParaRPr lang="ja-JP" altLang="en-US" sz="1100" dirty="0">
              <a:solidFill>
                <a:srgbClr val="FF0000"/>
              </a:solidFill>
              <a:latin typeface="+mn-ea"/>
            </a:endParaRPr>
          </a:p>
          <a:p>
            <a:r>
              <a:rPr lang="zh-CN" altLang="en-US" sz="1200" b="1" dirty="0">
                <a:latin typeface="+mn-ea"/>
              </a:rPr>
              <a:t>▷ </a:t>
            </a:r>
            <a:r>
              <a:rPr lang="zh-CN" altLang="en-US" sz="1200" b="1" dirty="0">
                <a:latin typeface="ＭＳ ゴシック" panose="020B0609070205080204" pitchFamily="49" charset="-128"/>
                <a:ea typeface="ＭＳ ゴシック" panose="020B0609070205080204" pitchFamily="49" charset="-128"/>
              </a:rPr>
              <a:t>社会保険</a:t>
            </a:r>
            <a:r>
              <a:rPr lang="zh-CN" altLang="en-US" sz="1200" b="1" dirty="0" smtClean="0">
                <a:latin typeface="ＭＳ ゴシック" panose="020B0609070205080204" pitchFamily="49" charset="-128"/>
                <a:ea typeface="ＭＳ ゴシック" panose="020B0609070205080204" pitchFamily="49" charset="-128"/>
              </a:rPr>
              <a:t>等未加入</a:t>
            </a:r>
            <a:endParaRPr lang="zh-CN" altLang="en-US" sz="1200" b="1" dirty="0">
              <a:latin typeface="ＭＳ ゴシック" panose="020B0609070205080204" pitchFamily="49" charset="-128"/>
              <a:ea typeface="ＭＳ ゴシック" panose="020B0609070205080204" pitchFamily="49" charset="-128"/>
            </a:endParaRPr>
          </a:p>
          <a:p>
            <a:r>
              <a:rPr lang="ja-JP" altLang="en-US" sz="1100" dirty="0">
                <a:solidFill>
                  <a:srgbClr val="FF0000"/>
                </a:solidFill>
                <a:latin typeface="+mn-ea"/>
              </a:rPr>
              <a:t>・未加入</a:t>
            </a:r>
            <a:r>
              <a:rPr lang="en-US" altLang="ja-JP" sz="1100" dirty="0">
                <a:solidFill>
                  <a:srgbClr val="FF0000"/>
                </a:solidFill>
                <a:latin typeface="+mn-ea"/>
              </a:rPr>
              <a:t>1</a:t>
            </a:r>
            <a:r>
              <a:rPr lang="ja-JP" altLang="en-US" sz="1100" dirty="0" smtClean="0">
                <a:solidFill>
                  <a:srgbClr val="FF0000"/>
                </a:solidFill>
                <a:latin typeface="+mn-ea"/>
              </a:rPr>
              <a:t>名　　　　  　警告</a:t>
            </a:r>
            <a:endParaRPr lang="ja-JP" altLang="en-US" sz="1100" dirty="0">
              <a:solidFill>
                <a:srgbClr val="FF0000"/>
              </a:solidFill>
              <a:latin typeface="+mn-ea"/>
            </a:endParaRPr>
          </a:p>
          <a:p>
            <a:r>
              <a:rPr lang="ja-JP" altLang="en-US" sz="1100" dirty="0">
                <a:solidFill>
                  <a:srgbClr val="FF0000"/>
                </a:solidFill>
                <a:latin typeface="+mn-ea"/>
              </a:rPr>
              <a:t>・未加入</a:t>
            </a:r>
            <a:r>
              <a:rPr lang="en-US" altLang="ja-JP" sz="1100" dirty="0">
                <a:solidFill>
                  <a:srgbClr val="FF0000"/>
                </a:solidFill>
                <a:latin typeface="+mn-ea"/>
              </a:rPr>
              <a:t>2</a:t>
            </a:r>
            <a:r>
              <a:rPr lang="ja-JP" altLang="en-US" sz="1100" dirty="0" smtClean="0">
                <a:solidFill>
                  <a:srgbClr val="FF0000"/>
                </a:solidFill>
                <a:latin typeface="+mn-ea"/>
              </a:rPr>
              <a:t>名　　　　  　</a:t>
            </a:r>
            <a:r>
              <a:rPr lang="en-US" altLang="ja-JP" sz="1100" dirty="0" smtClean="0">
                <a:solidFill>
                  <a:srgbClr val="FF0000"/>
                </a:solidFill>
                <a:latin typeface="+mn-ea"/>
              </a:rPr>
              <a:t>20</a:t>
            </a:r>
            <a:r>
              <a:rPr lang="ja-JP" altLang="en-US" sz="1100" dirty="0">
                <a:solidFill>
                  <a:srgbClr val="FF0000"/>
                </a:solidFill>
                <a:latin typeface="+mn-ea"/>
              </a:rPr>
              <a:t>日車</a:t>
            </a:r>
          </a:p>
          <a:p>
            <a:r>
              <a:rPr lang="ja-JP" altLang="en-US" sz="1100" dirty="0">
                <a:solidFill>
                  <a:srgbClr val="FF0000"/>
                </a:solidFill>
                <a:latin typeface="+mn-ea"/>
              </a:rPr>
              <a:t>・未加入</a:t>
            </a:r>
            <a:r>
              <a:rPr lang="en-US" altLang="ja-JP" sz="1100" dirty="0">
                <a:solidFill>
                  <a:srgbClr val="FF0000"/>
                </a:solidFill>
                <a:latin typeface="+mn-ea"/>
              </a:rPr>
              <a:t>3</a:t>
            </a:r>
            <a:r>
              <a:rPr lang="ja-JP" altLang="en-US" sz="1100" dirty="0">
                <a:solidFill>
                  <a:srgbClr val="FF0000"/>
                </a:solidFill>
                <a:latin typeface="+mn-ea"/>
              </a:rPr>
              <a:t>名</a:t>
            </a:r>
            <a:r>
              <a:rPr lang="ja-JP" altLang="en-US" sz="1100" dirty="0" smtClean="0">
                <a:solidFill>
                  <a:srgbClr val="FF0000"/>
                </a:solidFill>
                <a:latin typeface="+mn-ea"/>
              </a:rPr>
              <a:t>以上　　　</a:t>
            </a:r>
            <a:r>
              <a:rPr lang="en-US" altLang="ja-JP" sz="1100" dirty="0" smtClean="0">
                <a:solidFill>
                  <a:srgbClr val="FF0000"/>
                </a:solidFill>
                <a:latin typeface="+mn-ea"/>
              </a:rPr>
              <a:t>40</a:t>
            </a:r>
            <a:r>
              <a:rPr lang="ja-JP" altLang="en-US" sz="1100" dirty="0">
                <a:solidFill>
                  <a:srgbClr val="FF0000"/>
                </a:solidFill>
                <a:latin typeface="+mn-ea"/>
              </a:rPr>
              <a:t>日車</a:t>
            </a:r>
            <a:endParaRPr kumimoji="1" lang="ja-JP" altLang="en-US" sz="1100" dirty="0">
              <a:solidFill>
                <a:srgbClr val="FF0000"/>
              </a:solidFill>
              <a:latin typeface="+mn-ea"/>
            </a:endParaRPr>
          </a:p>
        </p:txBody>
      </p:sp>
      <p:sp>
        <p:nvSpPr>
          <p:cNvPr id="16" name="フローチャート: 処理 15"/>
          <p:cNvSpPr/>
          <p:nvPr/>
        </p:nvSpPr>
        <p:spPr>
          <a:xfrm>
            <a:off x="5180628" y="6081740"/>
            <a:ext cx="1495425" cy="538609"/>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138761" y="6105942"/>
            <a:ext cx="1552575" cy="538609"/>
          </a:xfrm>
          <a:prstGeom prst="rect">
            <a:avLst/>
          </a:prstGeom>
          <a:noFill/>
        </p:spPr>
        <p:txBody>
          <a:bodyPr wrap="square" rtlCol="0">
            <a:spAutoFit/>
          </a:bodyPr>
          <a:lstStyle/>
          <a:p>
            <a:r>
              <a:rPr lang="ja-JP" altLang="en-US" sz="700" dirty="0">
                <a:latin typeface="+mj-ea"/>
                <a:ea typeface="+mj-ea"/>
              </a:rPr>
              <a:t>・月の拘束時間（トラック）</a:t>
            </a:r>
          </a:p>
          <a:p>
            <a:r>
              <a:rPr lang="zh-TW" altLang="en-US" sz="700" dirty="0">
                <a:latin typeface="ＭＳ Ｐゴシック" panose="020B0600070205080204" pitchFamily="50" charset="-128"/>
                <a:ea typeface="ＭＳ Ｐゴシック" panose="020B0600070205080204" pitchFamily="50" charset="-128"/>
              </a:rPr>
              <a:t>➢</a:t>
            </a:r>
            <a:r>
              <a:rPr lang="en-US" altLang="zh-TW" sz="700" dirty="0">
                <a:latin typeface="ＭＳ Ｐゴシック" panose="020B0600070205080204" pitchFamily="50" charset="-128"/>
                <a:ea typeface="ＭＳ Ｐゴシック" panose="020B0600070205080204" pitchFamily="50" charset="-128"/>
              </a:rPr>
              <a:t>293</a:t>
            </a:r>
            <a:r>
              <a:rPr lang="zh-TW" altLang="en-US" sz="700" dirty="0">
                <a:latin typeface="ＭＳ Ｐゴシック" panose="020B0600070205080204" pitchFamily="50" charset="-128"/>
                <a:ea typeface="ＭＳ Ｐゴシック" panose="020B0600070205080204" pitchFamily="50" charset="-128"/>
              </a:rPr>
              <a:t>時間以内（労使協定</a:t>
            </a:r>
            <a:r>
              <a:rPr lang="en-US" altLang="zh-TW" sz="700" dirty="0">
                <a:latin typeface="ＭＳ Ｐゴシック" panose="020B0600070205080204" pitchFamily="50" charset="-128"/>
                <a:ea typeface="ＭＳ Ｐゴシック" panose="020B0600070205080204" pitchFamily="50" charset="-128"/>
              </a:rPr>
              <a:t>320</a:t>
            </a:r>
            <a:r>
              <a:rPr lang="zh-TW" altLang="en-US" sz="700" dirty="0">
                <a:latin typeface="ＭＳ Ｐゴシック" panose="020B0600070205080204" pitchFamily="50" charset="-128"/>
                <a:ea typeface="ＭＳ Ｐゴシック" panose="020B0600070205080204" pitchFamily="50" charset="-128"/>
              </a:rPr>
              <a:t>時間）</a:t>
            </a:r>
          </a:p>
          <a:p>
            <a:r>
              <a:rPr lang="ja-JP" altLang="en-US" sz="700" dirty="0">
                <a:latin typeface="+mj-ea"/>
                <a:ea typeface="+mj-ea"/>
              </a:rPr>
              <a:t>・休日労働</a:t>
            </a:r>
          </a:p>
          <a:p>
            <a:r>
              <a:rPr lang="ja-JP" altLang="en-US" sz="700" dirty="0">
                <a:latin typeface="+mj-ea"/>
                <a:ea typeface="+mj-ea"/>
              </a:rPr>
              <a:t>➣</a:t>
            </a:r>
            <a:r>
              <a:rPr lang="en-US" altLang="ja-JP" sz="700" dirty="0">
                <a:latin typeface="+mj-ea"/>
                <a:ea typeface="+mj-ea"/>
              </a:rPr>
              <a:t>2</a:t>
            </a:r>
            <a:r>
              <a:rPr lang="ja-JP" altLang="en-US" sz="700" dirty="0">
                <a:latin typeface="+mj-ea"/>
                <a:ea typeface="+mj-ea"/>
              </a:rPr>
              <a:t>週間に</a:t>
            </a:r>
            <a:r>
              <a:rPr lang="en-US" altLang="ja-JP" sz="700" dirty="0">
                <a:latin typeface="+mj-ea"/>
                <a:ea typeface="+mj-ea"/>
              </a:rPr>
              <a:t>1</a:t>
            </a:r>
            <a:r>
              <a:rPr lang="ja-JP" altLang="en-US" sz="700" dirty="0">
                <a:latin typeface="+mj-ea"/>
                <a:ea typeface="+mj-ea"/>
              </a:rPr>
              <a:t>回まで</a:t>
            </a:r>
            <a:endParaRPr kumimoji="1" lang="ja-JP" altLang="en-US" sz="700" dirty="0">
              <a:latin typeface="+mj-ea"/>
              <a:ea typeface="+mj-ea"/>
            </a:endParaRPr>
          </a:p>
        </p:txBody>
      </p:sp>
      <p:sp>
        <p:nvSpPr>
          <p:cNvPr id="17" name="フローチャート: 処理 16"/>
          <p:cNvSpPr/>
          <p:nvPr/>
        </p:nvSpPr>
        <p:spPr>
          <a:xfrm>
            <a:off x="5588078" y="7680053"/>
            <a:ext cx="1090612" cy="538609"/>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01629" y="7689044"/>
            <a:ext cx="1152526" cy="584775"/>
          </a:xfrm>
          <a:prstGeom prst="rect">
            <a:avLst/>
          </a:prstGeom>
          <a:noFill/>
        </p:spPr>
        <p:txBody>
          <a:bodyPr wrap="square" rtlCol="0">
            <a:spAutoFit/>
          </a:bodyPr>
          <a:lstStyle/>
          <a:p>
            <a:r>
              <a:rPr lang="ja-JP" altLang="en-US" sz="800" dirty="0">
                <a:latin typeface="+mn-ea"/>
              </a:rPr>
              <a:t>・健康保険</a:t>
            </a:r>
          </a:p>
          <a:p>
            <a:r>
              <a:rPr lang="ja-JP" altLang="en-US" sz="800" dirty="0">
                <a:latin typeface="+mn-ea"/>
              </a:rPr>
              <a:t>・厚生年金保険</a:t>
            </a:r>
          </a:p>
          <a:p>
            <a:r>
              <a:rPr lang="ja-JP" altLang="en-US" sz="800" dirty="0">
                <a:latin typeface="+mn-ea"/>
              </a:rPr>
              <a:t>・労働者災害補償保険</a:t>
            </a:r>
          </a:p>
          <a:p>
            <a:r>
              <a:rPr lang="ja-JP" altLang="en-US" sz="800" dirty="0">
                <a:latin typeface="+mn-ea"/>
              </a:rPr>
              <a:t>・雇用保険</a:t>
            </a:r>
            <a:endParaRPr kumimoji="1" lang="ja-JP" altLang="en-US" sz="800" dirty="0">
              <a:latin typeface="+mn-ea"/>
            </a:endParaRPr>
          </a:p>
        </p:txBody>
      </p:sp>
      <p:sp>
        <p:nvSpPr>
          <p:cNvPr id="19" name="テキスト ボックス 18"/>
          <p:cNvSpPr txBox="1"/>
          <p:nvPr/>
        </p:nvSpPr>
        <p:spPr>
          <a:xfrm>
            <a:off x="130909" y="5042164"/>
            <a:ext cx="353943" cy="3241180"/>
          </a:xfrm>
          <a:prstGeom prst="rect">
            <a:avLst/>
          </a:prstGeom>
          <a:solidFill>
            <a:schemeClr val="bg1"/>
          </a:solidFill>
          <a:ln>
            <a:solidFill>
              <a:schemeClr val="accent6">
                <a:lumMod val="50000"/>
              </a:schemeClr>
            </a:solidFill>
          </a:ln>
        </p:spPr>
        <p:txBody>
          <a:bodyPr vert="eaVert" wrap="square" rtlCol="0">
            <a:spAutoFit/>
          </a:bodyPr>
          <a:lstStyle/>
          <a:p>
            <a:pPr algn="ctr"/>
            <a:r>
              <a:rPr kumimoji="1" lang="ja-JP" altLang="en-US" sz="1100" dirty="0" smtClean="0"/>
              <a:t>過労防止関連違反</a:t>
            </a:r>
            <a:endParaRPr kumimoji="1" lang="ja-JP" altLang="en-US" sz="1100" dirty="0"/>
          </a:p>
        </p:txBody>
      </p:sp>
      <p:sp>
        <p:nvSpPr>
          <p:cNvPr id="20" name="テキスト ボックス 19"/>
          <p:cNvSpPr txBox="1"/>
          <p:nvPr/>
        </p:nvSpPr>
        <p:spPr>
          <a:xfrm>
            <a:off x="134935" y="8283345"/>
            <a:ext cx="353943" cy="615018"/>
          </a:xfrm>
          <a:prstGeom prst="rect">
            <a:avLst/>
          </a:prstGeom>
          <a:solidFill>
            <a:schemeClr val="bg1"/>
          </a:solidFill>
          <a:ln>
            <a:solidFill>
              <a:schemeClr val="accent6">
                <a:lumMod val="50000"/>
              </a:schemeClr>
            </a:solidFill>
          </a:ln>
        </p:spPr>
        <p:txBody>
          <a:bodyPr vert="eaVert" wrap="square" rtlCol="0">
            <a:spAutoFit/>
          </a:bodyPr>
          <a:lstStyle/>
          <a:p>
            <a:pPr algn="ctr"/>
            <a:r>
              <a:rPr kumimoji="1" lang="ja-JP" altLang="en-US" sz="1100" dirty="0" smtClean="0"/>
              <a:t>その他</a:t>
            </a:r>
            <a:endParaRPr kumimoji="1" lang="ja-JP" altLang="en-US" sz="1100" dirty="0"/>
          </a:p>
        </p:txBody>
      </p:sp>
      <p:sp>
        <p:nvSpPr>
          <p:cNvPr id="21" name="正方形/長方形 20"/>
          <p:cNvSpPr/>
          <p:nvPr/>
        </p:nvSpPr>
        <p:spPr>
          <a:xfrm>
            <a:off x="477031" y="8298198"/>
            <a:ext cx="6288353" cy="600164"/>
          </a:xfrm>
          <a:prstGeom prst="rect">
            <a:avLst/>
          </a:prstGeom>
          <a:solidFill>
            <a:schemeClr val="bg1"/>
          </a:solidFill>
          <a:ln w="3175">
            <a:solidFill>
              <a:srgbClr val="002060"/>
            </a:solidFill>
          </a:ln>
        </p:spPr>
        <p:txBody>
          <a:bodyPr wrap="square">
            <a:spAutoFit/>
          </a:bodyPr>
          <a:lstStyle/>
          <a:p>
            <a:r>
              <a:rPr lang="ja-JP" altLang="en-US" sz="1100" dirty="0"/>
              <a:t>・記録の改ざん・不実記載のような労働時間を管理する点で問題がある事項及び虚偽届出については処分を強化する。</a:t>
            </a:r>
          </a:p>
          <a:p>
            <a:r>
              <a:rPr lang="ja-JP" altLang="en-US" sz="1100" dirty="0"/>
              <a:t>・帳票類の「全て保存なし」については、「全て記録なし」と同じ処分量定に統一する。等</a:t>
            </a:r>
            <a:endParaRPr lang="en-US" altLang="ja-JP" sz="11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22" name="右矢印 21"/>
          <p:cNvSpPr/>
          <p:nvPr/>
        </p:nvSpPr>
        <p:spPr>
          <a:xfrm>
            <a:off x="3238499" y="6410742"/>
            <a:ext cx="290277" cy="1009233"/>
          </a:xfrm>
          <a:prstGeom prst="rightArrow">
            <a:avLst>
              <a:gd name="adj1" fmla="val 40562"/>
              <a:gd name="adj2" fmla="val 664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423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bg1"/>
            </a:gs>
            <a:gs pos="74000">
              <a:srgbClr val="0066CC"/>
            </a:gs>
            <a:gs pos="83000">
              <a:srgbClr val="0033CC"/>
            </a:gs>
            <a:gs pos="100000">
              <a:srgbClr val="0000FF"/>
            </a:gs>
          </a:gsLst>
          <a:lin ang="16200000" scaled="0"/>
        </a:gradFill>
        <a:effectLst/>
      </p:bgPr>
    </p:bg>
    <p:spTree>
      <p:nvGrpSpPr>
        <p:cNvPr id="1" name=""/>
        <p:cNvGrpSpPr/>
        <p:nvPr/>
      </p:nvGrpSpPr>
      <p:grpSpPr>
        <a:xfrm>
          <a:off x="0" y="0"/>
          <a:ext cx="0" cy="0"/>
          <a:chOff x="0" y="0"/>
          <a:chExt cx="0" cy="0"/>
        </a:xfrm>
      </p:grpSpPr>
      <p:sp>
        <p:nvSpPr>
          <p:cNvPr id="15" name="正方形/長方形 14"/>
          <p:cNvSpPr/>
          <p:nvPr/>
        </p:nvSpPr>
        <p:spPr>
          <a:xfrm>
            <a:off x="275461" y="822589"/>
            <a:ext cx="6487288" cy="3301736"/>
          </a:xfrm>
          <a:prstGeom prst="rect">
            <a:avLst/>
          </a:prstGeom>
          <a:solidFill>
            <a:schemeClr val="bg1"/>
          </a:solidFill>
          <a:ln w="3175">
            <a:solidFill>
              <a:schemeClr val="accent5">
                <a:lumMod val="75000"/>
              </a:schemeClr>
            </a:solidFill>
          </a:ln>
        </p:spPr>
        <p:txBody>
          <a:bodyPr wrap="square">
            <a:normAutofit/>
          </a:bodyPr>
          <a:lstStyle/>
          <a:p>
            <a:pPr marL="266700" indent="-171450">
              <a:spcAft>
                <a:spcPts val="600"/>
              </a:spcAft>
            </a:pPr>
            <a:r>
              <a:rPr lang="ja-JP" altLang="en-US" sz="1400" b="1" dirty="0">
                <a:solidFill>
                  <a:srgbClr val="FF0000"/>
                </a:solidFill>
              </a:rPr>
              <a:t>◯行政処分により使用を停止させる車両数の割合を最大</a:t>
            </a:r>
            <a:r>
              <a:rPr lang="ja-JP" altLang="en-US" sz="1400" b="1" dirty="0" smtClean="0">
                <a:solidFill>
                  <a:srgbClr val="FF0000"/>
                </a:solidFill>
              </a:rPr>
              <a:t>５割へ引き上げ</a:t>
            </a:r>
            <a:endParaRPr lang="ja-JP" altLang="en-US" sz="1400" b="1" dirty="0">
              <a:solidFill>
                <a:srgbClr val="FF0000"/>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5538" y="8589407"/>
            <a:ext cx="2085975" cy="495300"/>
          </a:xfrm>
          <a:prstGeom prst="rect">
            <a:avLst/>
          </a:prstGeom>
        </p:spPr>
      </p:pic>
      <p:sp>
        <p:nvSpPr>
          <p:cNvPr id="9" name="正方形/長方形 8"/>
          <p:cNvSpPr/>
          <p:nvPr/>
        </p:nvSpPr>
        <p:spPr>
          <a:xfrm>
            <a:off x="339412" y="7072830"/>
            <a:ext cx="6248150" cy="1500411"/>
          </a:xfrm>
          <a:prstGeom prst="rect">
            <a:avLst/>
          </a:prstGeom>
          <a:solidFill>
            <a:schemeClr val="bg1"/>
          </a:solidFill>
          <a:ln w="60325" cmpd="dbl">
            <a:solidFill>
              <a:schemeClr val="bg1">
                <a:lumMod val="65000"/>
              </a:schemeClr>
            </a:solidFill>
          </a:ln>
        </p:spPr>
        <p:txBody>
          <a:bodyPr wrap="square">
            <a:spAutoFit/>
          </a:bodyPr>
          <a:lstStyle/>
          <a:p>
            <a:pPr marL="274638" indent="-188913" algn="just">
              <a:spcAft>
                <a:spcPts val="300"/>
              </a:spcAft>
            </a:pPr>
            <a:r>
              <a:rPr lang="ja-JP" altLang="en-US" sz="1200" u="sng" kern="100" dirty="0" smtClean="0">
                <a:latin typeface="+mn-ea"/>
                <a:cs typeface="Times New Roman" panose="02020603050405020304" pitchFamily="18" charset="0"/>
              </a:rPr>
              <a:t>改正に関する詳細については、下記までお問い合わせください。</a:t>
            </a:r>
            <a:endParaRPr lang="en-US" altLang="ja-JP" sz="1200" u="sng"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北陸信越運輸局　自動車交通部　自動車運送事業安全監理室</a:t>
            </a:r>
            <a:endParaRPr lang="en-US" altLang="ja-JP" sz="1100"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a:t>
            </a:r>
            <a:r>
              <a:rPr lang="en-US" altLang="ja-JP" sz="1100" kern="100" dirty="0" smtClean="0">
                <a:latin typeface="+mn-ea"/>
                <a:cs typeface="Times New Roman" panose="02020603050405020304" pitchFamily="18" charset="0"/>
              </a:rPr>
              <a:t>TEL</a:t>
            </a:r>
            <a:r>
              <a:rPr lang="ja-JP" altLang="en-US" sz="1100" kern="100" dirty="0" smtClean="0">
                <a:latin typeface="+mn-ea"/>
                <a:cs typeface="Times New Roman" panose="02020603050405020304" pitchFamily="18" charset="0"/>
              </a:rPr>
              <a:t>　０２５－２８５－９１６４</a:t>
            </a:r>
            <a:endParaRPr lang="ja-JP" altLang="ja-JP" sz="1100"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新潟運輸支局　輸送・監査担当　　　</a:t>
            </a:r>
            <a:r>
              <a:rPr lang="en-US" altLang="ja-JP" sz="1100" kern="100" dirty="0" smtClean="0">
                <a:latin typeface="+mn-ea"/>
                <a:cs typeface="Times New Roman" panose="02020603050405020304" pitchFamily="18" charset="0"/>
              </a:rPr>
              <a:t>TEL</a:t>
            </a:r>
            <a:r>
              <a:rPr lang="ja-JP" altLang="en-US" sz="1100" kern="100" dirty="0" smtClean="0">
                <a:latin typeface="+mn-ea"/>
                <a:cs typeface="Times New Roman" panose="02020603050405020304" pitchFamily="18" charset="0"/>
              </a:rPr>
              <a:t>　０２５－２８５－３１２４</a:t>
            </a:r>
            <a:endParaRPr lang="en-US" altLang="ja-JP" sz="1100"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長野運輸支局　輸送・監査担当　　　</a:t>
            </a:r>
            <a:r>
              <a:rPr lang="en-US" altLang="ja-JP" sz="1100" kern="100" dirty="0" smtClean="0">
                <a:latin typeface="+mn-ea"/>
                <a:cs typeface="Times New Roman" panose="02020603050405020304" pitchFamily="18" charset="0"/>
              </a:rPr>
              <a:t>TEL</a:t>
            </a:r>
            <a:r>
              <a:rPr lang="ja-JP" altLang="en-US" sz="1100" kern="100" dirty="0" smtClean="0">
                <a:latin typeface="+mn-ea"/>
                <a:cs typeface="Times New Roman" panose="02020603050405020304" pitchFamily="18" charset="0"/>
              </a:rPr>
              <a:t>　０２６－２４３－４６０３</a:t>
            </a:r>
            <a:endParaRPr lang="ja-JP" altLang="ja-JP" sz="1100"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富山運輸支局　輸送・監査担当　　　</a:t>
            </a:r>
            <a:r>
              <a:rPr lang="en-US" altLang="ja-JP" sz="1100" kern="100" dirty="0" smtClean="0">
                <a:latin typeface="+mn-ea"/>
                <a:cs typeface="Times New Roman" panose="02020603050405020304" pitchFamily="18" charset="0"/>
              </a:rPr>
              <a:t>TEL</a:t>
            </a:r>
            <a:r>
              <a:rPr lang="ja-JP" altLang="en-US" sz="1100" kern="100" dirty="0" smtClean="0">
                <a:latin typeface="+mn-ea"/>
                <a:cs typeface="Times New Roman" panose="02020603050405020304" pitchFamily="18" charset="0"/>
              </a:rPr>
              <a:t>　０７６－４２３－０８９３</a:t>
            </a:r>
            <a:endParaRPr lang="ja-JP" altLang="ja-JP" sz="1100" kern="100" dirty="0" smtClean="0">
              <a:latin typeface="+mn-ea"/>
              <a:cs typeface="Times New Roman" panose="02020603050405020304" pitchFamily="18" charset="0"/>
            </a:endParaRPr>
          </a:p>
          <a:p>
            <a:pPr marL="274638" indent="84138" algn="just"/>
            <a:r>
              <a:rPr lang="ja-JP" altLang="en-US" sz="1100" kern="100" dirty="0" smtClean="0">
                <a:latin typeface="+mn-ea"/>
                <a:cs typeface="Times New Roman" panose="02020603050405020304" pitchFamily="18" charset="0"/>
              </a:rPr>
              <a:t>　　　　　　　　　　　　　　　　　　　石川運輸支局　輸送・監査担当　　　</a:t>
            </a:r>
            <a:r>
              <a:rPr lang="en-US" altLang="ja-JP" sz="1100" kern="100" dirty="0" smtClean="0">
                <a:latin typeface="+mn-ea"/>
                <a:cs typeface="Times New Roman" panose="02020603050405020304" pitchFamily="18" charset="0"/>
              </a:rPr>
              <a:t>TEL</a:t>
            </a:r>
            <a:r>
              <a:rPr lang="ja-JP" altLang="en-US" sz="1100" kern="100" dirty="0" smtClean="0">
                <a:latin typeface="+mn-ea"/>
                <a:cs typeface="Times New Roman" panose="02020603050405020304" pitchFamily="18" charset="0"/>
              </a:rPr>
              <a:t>　０７６－２９１－７８５３</a:t>
            </a:r>
            <a:endParaRPr lang="en-US" altLang="ja-JP" sz="1100" kern="100" dirty="0" smtClean="0">
              <a:latin typeface="+mn-ea"/>
              <a:cs typeface="Times New Roman" panose="02020603050405020304" pitchFamily="18" charset="0"/>
            </a:endParaRPr>
          </a:p>
          <a:p>
            <a:pPr marL="274638" indent="84138" algn="just"/>
            <a:endParaRPr lang="ja-JP" altLang="ja-JP" sz="1100" kern="100" dirty="0">
              <a:latin typeface="+mn-ea"/>
              <a:cs typeface="Times New Roman" panose="02020603050405020304" pitchFamily="18" charset="0"/>
            </a:endParaRPr>
          </a:p>
        </p:txBody>
      </p:sp>
      <p:sp>
        <p:nvSpPr>
          <p:cNvPr id="10" name="テキスト ボックス 9"/>
          <p:cNvSpPr txBox="1"/>
          <p:nvPr/>
        </p:nvSpPr>
        <p:spPr>
          <a:xfrm>
            <a:off x="161161" y="83859"/>
            <a:ext cx="2334389" cy="374571"/>
          </a:xfrm>
          <a:prstGeom prst="roundRect">
            <a:avLst/>
          </a:prstGeom>
          <a:solidFill>
            <a:schemeClr val="accent6">
              <a:lumMod val="40000"/>
              <a:lumOff val="60000"/>
            </a:schemeClr>
          </a:solidFill>
          <a:ln w="31750" cmpd="sng">
            <a:solidFill>
              <a:srgbClr val="339933"/>
            </a:solidFill>
          </a:ln>
        </p:spPr>
        <p:txBody>
          <a:bodyPr wrap="square" rtlCol="0">
            <a:spAutoFit/>
          </a:bodyPr>
          <a:lstStyle/>
          <a:p>
            <a:pPr algn="ctr"/>
            <a:r>
              <a:rPr lang="ja-JP" altLang="en-US" sz="1600" dirty="0">
                <a:ln>
                  <a:solidFill>
                    <a:schemeClr val="tx1"/>
                  </a:solidFill>
                </a:ln>
                <a:latin typeface="HGPｺﾞｼｯｸM" panose="020B0600000000000000" pitchFamily="50" charset="-128"/>
                <a:ea typeface="HGPｺﾞｼｯｸM" panose="020B0600000000000000" pitchFamily="50" charset="-128"/>
              </a:rPr>
              <a:t>主な</a:t>
            </a:r>
            <a:r>
              <a:rPr lang="ja-JP" altLang="en-US" sz="1600" dirty="0" smtClean="0">
                <a:ln>
                  <a:solidFill>
                    <a:schemeClr val="tx1"/>
                  </a:solidFill>
                </a:ln>
                <a:latin typeface="HGPｺﾞｼｯｸM" panose="020B0600000000000000" pitchFamily="50" charset="-128"/>
                <a:ea typeface="HGPｺﾞｼｯｸM" panose="020B0600000000000000" pitchFamily="50" charset="-128"/>
              </a:rPr>
              <a:t>改正等内容の続き</a:t>
            </a:r>
            <a:endParaRPr lang="ja-JP" altLang="en-US" sz="1600" dirty="0">
              <a:ln>
                <a:solidFill>
                  <a:schemeClr val="tx1"/>
                </a:solidFill>
              </a:ln>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275462" y="462782"/>
            <a:ext cx="6487288" cy="369332"/>
          </a:xfrm>
          <a:prstGeom prst="rect">
            <a:avLst/>
          </a:prstGeom>
          <a:solidFill>
            <a:srgbClr val="002060"/>
          </a:solidFill>
        </p:spPr>
        <p:txBody>
          <a:bodyPr wrap="square">
            <a:spAutoFit/>
          </a:bodyPr>
          <a:lstStyle/>
          <a:p>
            <a:r>
              <a:rPr lang="ja-JP" altLang="en-US" dirty="0">
                <a:ln>
                  <a:solidFill>
                    <a:schemeClr val="bg1"/>
                  </a:solidFill>
                </a:ln>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dirty="0" smtClean="0">
                <a:ln>
                  <a:solidFill>
                    <a:schemeClr val="bg1"/>
                  </a:solidFill>
                </a:ln>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処分量定の引き上げ（トラック）</a:t>
            </a:r>
            <a:endParaRPr lang="ja-JP" altLang="en-US" dirty="0">
              <a:ln>
                <a:solidFill>
                  <a:schemeClr val="bg1"/>
                </a:solidFill>
              </a:ln>
              <a:solidFill>
                <a:schemeClr val="bg1"/>
              </a:solidFill>
              <a:latin typeface="ＭＳ ゴシック" panose="020B0609070205080204" pitchFamily="49" charset="-128"/>
              <a:ea typeface="ＭＳ ゴシック" panose="020B0609070205080204" pitchFamily="49" charset="-128"/>
            </a:endParaRPr>
          </a:p>
        </p:txBody>
      </p:sp>
      <p:pic>
        <p:nvPicPr>
          <p:cNvPr id="3" name="図 2"/>
          <p:cNvPicPr>
            <a:picLocks noChangeAspect="1"/>
          </p:cNvPicPr>
          <p:nvPr/>
        </p:nvPicPr>
        <p:blipFill>
          <a:blip r:embed="rId3"/>
          <a:stretch>
            <a:fillRect/>
          </a:stretch>
        </p:blipFill>
        <p:spPr>
          <a:xfrm>
            <a:off x="319857" y="1104900"/>
            <a:ext cx="6403781" cy="2994574"/>
          </a:xfrm>
          <a:prstGeom prst="rect">
            <a:avLst/>
          </a:prstGeom>
        </p:spPr>
      </p:pic>
      <p:sp>
        <p:nvSpPr>
          <p:cNvPr id="12" name="正方形/長方形 11"/>
          <p:cNvSpPr/>
          <p:nvPr/>
        </p:nvSpPr>
        <p:spPr>
          <a:xfrm>
            <a:off x="275461" y="4203964"/>
            <a:ext cx="6487288" cy="369332"/>
          </a:xfrm>
          <a:prstGeom prst="rect">
            <a:avLst/>
          </a:prstGeom>
          <a:solidFill>
            <a:srgbClr val="002060"/>
          </a:solidFill>
        </p:spPr>
        <p:txBody>
          <a:bodyPr wrap="square">
            <a:spAutoFit/>
          </a:bodyPr>
          <a:lstStyle/>
          <a:p>
            <a:r>
              <a:rPr lang="ja-JP" altLang="en-US" dirty="0">
                <a:solidFill>
                  <a:schemeClr val="bg1"/>
                </a:solidFill>
              </a:rPr>
              <a:t>その他（トラック事業者の法令遵守の徹底を図るための措置）</a:t>
            </a:r>
            <a:endParaRPr lang="ja-JP" altLang="en-US" dirty="0">
              <a:ln>
                <a:solidFill>
                  <a:schemeClr val="bg1"/>
                </a:solidFill>
              </a:ln>
              <a:solidFill>
                <a:schemeClr val="bg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275461" y="4573296"/>
            <a:ext cx="6487288" cy="736447"/>
          </a:xfrm>
          <a:prstGeom prst="rect">
            <a:avLst/>
          </a:prstGeom>
          <a:solidFill>
            <a:schemeClr val="bg1"/>
          </a:solidFill>
          <a:ln w="3175">
            <a:solidFill>
              <a:srgbClr val="002060"/>
            </a:solidFill>
          </a:ln>
        </p:spPr>
        <p:txBody>
          <a:bodyPr wrap="square">
            <a:noAutofit/>
          </a:bodyPr>
          <a:lstStyle/>
          <a:p>
            <a:r>
              <a:rPr lang="ja-JP" altLang="en-US" sz="1300" b="1" dirty="0"/>
              <a:t>適正化実施機関による巡回指導において、①総合評価が著しく悪い事業者、②新規参入後の総合評価が継続して悪い事業者</a:t>
            </a:r>
            <a:r>
              <a:rPr lang="ja-JP" altLang="en-US" sz="1300" b="1" dirty="0" smtClean="0"/>
              <a:t>、③</a:t>
            </a:r>
            <a:r>
              <a:rPr lang="ja-JP" altLang="en-US" sz="1300" b="1" dirty="0"/>
              <a:t>健康診断受診や社会保険加入等の基本項目が継続して不適切である事業者、に対して重点的に監査を実施します。</a:t>
            </a:r>
            <a:endParaRPr lang="ja-JP" altLang="en-US" sz="1300" b="1" dirty="0">
              <a:solidFill>
                <a:srgbClr val="FF0000"/>
              </a:solidFill>
            </a:endParaRPr>
          </a:p>
        </p:txBody>
      </p:sp>
      <p:sp>
        <p:nvSpPr>
          <p:cNvPr id="19" name="正方形/長方形 18"/>
          <p:cNvSpPr/>
          <p:nvPr/>
        </p:nvSpPr>
        <p:spPr>
          <a:xfrm>
            <a:off x="300301" y="5711725"/>
            <a:ext cx="6462448" cy="1237977"/>
          </a:xfrm>
          <a:prstGeom prst="rect">
            <a:avLst/>
          </a:prstGeom>
          <a:solidFill>
            <a:schemeClr val="bg1"/>
          </a:solidFill>
          <a:ln w="3175">
            <a:solidFill>
              <a:schemeClr val="accent6">
                <a:lumMod val="50000"/>
              </a:schemeClr>
            </a:solidFill>
          </a:ln>
        </p:spPr>
        <p:txBody>
          <a:bodyPr wrap="square" anchor="t">
            <a:normAutofit/>
          </a:bodyPr>
          <a:lstStyle/>
          <a:p>
            <a:endParaRPr lang="en-US" altLang="ja-JP" sz="1400" dirty="0" smtClean="0"/>
          </a:p>
          <a:p>
            <a:endParaRPr lang="ja-JP" altLang="en-US" sz="1300" b="1" dirty="0"/>
          </a:p>
        </p:txBody>
      </p:sp>
      <p:sp>
        <p:nvSpPr>
          <p:cNvPr id="18" name="テキスト ボックス 17"/>
          <p:cNvSpPr txBox="1"/>
          <p:nvPr/>
        </p:nvSpPr>
        <p:spPr>
          <a:xfrm>
            <a:off x="132506" y="5421687"/>
            <a:ext cx="2023213" cy="374571"/>
          </a:xfrm>
          <a:prstGeom prst="roundRect">
            <a:avLst/>
          </a:prstGeom>
          <a:solidFill>
            <a:schemeClr val="accent6">
              <a:lumMod val="40000"/>
              <a:lumOff val="60000"/>
            </a:schemeClr>
          </a:solidFill>
          <a:ln w="31750" cmpd="sng">
            <a:solidFill>
              <a:srgbClr val="339933"/>
            </a:solidFill>
          </a:ln>
        </p:spPr>
        <p:txBody>
          <a:bodyPr wrap="square" rtlCol="0">
            <a:spAutoFit/>
          </a:bodyPr>
          <a:lstStyle/>
          <a:p>
            <a:pPr algn="ctr"/>
            <a:r>
              <a:rPr lang="ja-JP" altLang="en-US" sz="1600" dirty="0" smtClean="0">
                <a:ln>
                  <a:solidFill>
                    <a:schemeClr val="tx1"/>
                  </a:solidFill>
                </a:ln>
                <a:latin typeface="HGPｺﾞｼｯｸM" panose="020B0600000000000000" pitchFamily="50" charset="-128"/>
                <a:ea typeface="HGPｺﾞｼｯｸM" panose="020B0600000000000000" pitchFamily="50" charset="-128"/>
              </a:rPr>
              <a:t>その他注意点</a:t>
            </a:r>
            <a:endParaRPr lang="ja-JP" altLang="en-US" sz="1600" dirty="0">
              <a:ln>
                <a:solidFill>
                  <a:schemeClr val="tx1"/>
                </a:solidFill>
              </a:ln>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339412" y="5895926"/>
            <a:ext cx="6403781" cy="954107"/>
          </a:xfrm>
          <a:prstGeom prst="rect">
            <a:avLst/>
          </a:prstGeom>
          <a:noFill/>
        </p:spPr>
        <p:txBody>
          <a:bodyPr wrap="square" rtlCol="0">
            <a:spAutoFit/>
          </a:bodyPr>
          <a:lstStyle/>
          <a:p>
            <a:r>
              <a:rPr lang="ja-JP" altLang="en-US" sz="1400" b="1" dirty="0" smtClean="0">
                <a:latin typeface="+mn-ea"/>
              </a:rPr>
              <a:t>安全規則第３条及び運輸規則第２１条で規定されている過労防止等に係る規定は、自動車運送事業におけるすべての運転者</a:t>
            </a:r>
            <a:r>
              <a:rPr lang="ja-JP" altLang="en-US" sz="1400" b="1" u="sng" dirty="0" smtClean="0">
                <a:solidFill>
                  <a:srgbClr val="FF0000"/>
                </a:solidFill>
                <a:latin typeface="+mn-ea"/>
              </a:rPr>
              <a:t>（事業主等が乗務する場合には、当該者を含む）</a:t>
            </a:r>
            <a:r>
              <a:rPr lang="ja-JP" altLang="en-US" sz="1400" b="1" dirty="0" smtClean="0">
                <a:latin typeface="+mn-ea"/>
              </a:rPr>
              <a:t>に適用されます。</a:t>
            </a:r>
            <a:endParaRPr lang="en-US" altLang="ja-JP" sz="1400" b="1" dirty="0" smtClean="0">
              <a:latin typeface="+mn-ea"/>
            </a:endParaRPr>
          </a:p>
          <a:p>
            <a:r>
              <a:rPr lang="ja-JP" altLang="en-US" sz="1400" b="1" dirty="0" smtClean="0">
                <a:latin typeface="+mn-ea"/>
              </a:rPr>
              <a:t>これら運転者に対して、適切な労務管理、健康管理を行って下さい。</a:t>
            </a:r>
            <a:endParaRPr lang="en-US" altLang="ja-JP" sz="1400" b="1" dirty="0" smtClean="0">
              <a:latin typeface="+mn-ea"/>
            </a:endParaRPr>
          </a:p>
        </p:txBody>
      </p:sp>
    </p:spTree>
    <p:extLst>
      <p:ext uri="{BB962C8B-B14F-4D97-AF65-F5344CB8AC3E}">
        <p14:creationId xmlns:p14="http://schemas.microsoft.com/office/powerpoint/2010/main" val="409081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17818</TotalTime>
  <Words>401</Words>
  <Application>Microsoft Office PowerPoint</Application>
  <PresentationFormat>画面に合わせる (4:3)</PresentationFormat>
  <Paragraphs>69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HGPｺﾞｼｯｸM</vt:lpstr>
      <vt:lpstr>ＭＳ Ｐゴシック</vt:lpstr>
      <vt:lpstr>ＭＳ ゴシック</vt:lpstr>
      <vt:lpstr>新細明體</vt:lpstr>
      <vt:lpstr>宋体</vt:lpstr>
      <vt:lpstr>Arial</vt:lpstr>
      <vt:lpstr>Calibri</vt:lpstr>
      <vt:lpstr>Calibri Light</vt:lpstr>
      <vt:lpstr>Times New Roman</vt:lpstr>
      <vt:lpstr>Office テーマ</vt:lpstr>
      <vt:lpstr>行政処分等の基準が厳しくなります</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なし</dc:creator>
  <cp:lastModifiedBy>なし</cp:lastModifiedBy>
  <cp:revision>64</cp:revision>
  <cp:lastPrinted>2018-04-20T02:30:03Z</cp:lastPrinted>
  <dcterms:created xsi:type="dcterms:W3CDTF">2016-11-07T03:02:55Z</dcterms:created>
  <dcterms:modified xsi:type="dcterms:W3CDTF">2018-04-26T07:03:29Z</dcterms:modified>
</cp:coreProperties>
</file>